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47625-2E47-446A-8216-9A9C3B830305}" v="1" dt="2026-09-22T11:19:16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Rankin" userId="07320830-b9ea-49d7-bb12-da11a9291aad" providerId="ADAL" clId="{61A47599-7D87-499A-BB8C-4BE6D12DD1F9}"/>
    <pc:docChg chg="undo custSel modSld">
      <pc:chgData name="Stephanie Rankin" userId="07320830-b9ea-49d7-bb12-da11a9291aad" providerId="ADAL" clId="{61A47599-7D87-499A-BB8C-4BE6D12DD1F9}" dt="2026-09-22T11:19:23.153" v="35" actId="1036"/>
      <pc:docMkLst>
        <pc:docMk/>
      </pc:docMkLst>
      <pc:sldChg chg="addSp delSp mod">
        <pc:chgData name="Stephanie Rankin" userId="07320830-b9ea-49d7-bb12-da11a9291aad" providerId="ADAL" clId="{61A47599-7D87-499A-BB8C-4BE6D12DD1F9}" dt="2026-09-22T11:18:40.948" v="10" actId="478"/>
        <pc:sldMkLst>
          <pc:docMk/>
          <pc:sldMk cId="1576594227" sldId="260"/>
        </pc:sldMkLst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10" creationId="{CA20DEA0-C1E2-4EE6-B9DC-6B70EBD3DA49}"/>
          </ac:spMkLst>
        </pc:spChg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11" creationId="{4A58C841-6271-4CAF-8611-765B44B33B2E}"/>
          </ac:spMkLst>
        </pc:spChg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12" creationId="{AEF28D8E-9A70-435B-A01F-94DBD58C5522}"/>
          </ac:spMkLst>
        </pc:spChg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13" creationId="{ADFB1FCA-0C38-4789-9FD0-A7DA544E1EFE}"/>
          </ac:spMkLst>
        </pc:spChg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15" creationId="{7142C7AC-DD2B-465B-B678-3CBFD2A738A0}"/>
          </ac:spMkLst>
        </pc:spChg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16" creationId="{C08ED7B5-27A4-4B78-AB17-706F671008FA}"/>
          </ac:spMkLst>
        </pc:spChg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17" creationId="{3F24B98E-7AD6-4B6C-B0C4-F3D64B5BCE1A}"/>
          </ac:spMkLst>
        </pc:spChg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18" creationId="{C07DA787-022E-4098-8C59-B5FA8EB31247}"/>
          </ac:spMkLst>
        </pc:spChg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19" creationId="{8AD5040C-8FBF-479A-83C2-55AE7B8E7F7A}"/>
          </ac:spMkLst>
        </pc:spChg>
        <pc:spChg chg="del">
          <ac:chgData name="Stephanie Rankin" userId="07320830-b9ea-49d7-bb12-da11a9291aad" providerId="ADAL" clId="{61A47599-7D87-499A-BB8C-4BE6D12DD1F9}" dt="2026-09-22T11:18:23.256" v="0" actId="478"/>
          <ac:spMkLst>
            <pc:docMk/>
            <pc:sldMk cId="1576594227" sldId="260"/>
            <ac:spMk id="20" creationId="{490BA9DF-83B0-4389-8CF0-59F8CBB89795}"/>
          </ac:spMkLst>
        </pc:spChg>
        <pc:spChg chg="del">
          <ac:chgData name="Stephanie Rankin" userId="07320830-b9ea-49d7-bb12-da11a9291aad" providerId="ADAL" clId="{61A47599-7D87-499A-BB8C-4BE6D12DD1F9}" dt="2026-09-22T11:18:29.149" v="5" actId="478"/>
          <ac:spMkLst>
            <pc:docMk/>
            <pc:sldMk cId="1576594227" sldId="260"/>
            <ac:spMk id="26" creationId="{789C2938-7B34-4313-B82D-8AE609FF1860}"/>
          </ac:spMkLst>
        </pc:spChg>
        <pc:spChg chg="del">
          <ac:chgData name="Stephanie Rankin" userId="07320830-b9ea-49d7-bb12-da11a9291aad" providerId="ADAL" clId="{61A47599-7D87-499A-BB8C-4BE6D12DD1F9}" dt="2026-09-22T11:18:26.633" v="2" actId="478"/>
          <ac:spMkLst>
            <pc:docMk/>
            <pc:sldMk cId="1576594227" sldId="260"/>
            <ac:spMk id="27" creationId="{A5014271-9DAF-4EF5-918D-9F4D2F57E1D2}"/>
          </ac:spMkLst>
        </pc:spChg>
        <pc:spChg chg="del">
          <ac:chgData name="Stephanie Rankin" userId="07320830-b9ea-49d7-bb12-da11a9291aad" providerId="ADAL" clId="{61A47599-7D87-499A-BB8C-4BE6D12DD1F9}" dt="2026-09-22T11:18:28.220" v="4" actId="478"/>
          <ac:spMkLst>
            <pc:docMk/>
            <pc:sldMk cId="1576594227" sldId="260"/>
            <ac:spMk id="28" creationId="{A32FACEF-40B8-497A-A2C5-6C308F3AE30D}"/>
          </ac:spMkLst>
        </pc:spChg>
        <pc:spChg chg="del">
          <ac:chgData name="Stephanie Rankin" userId="07320830-b9ea-49d7-bb12-da11a9291aad" providerId="ADAL" clId="{61A47599-7D87-499A-BB8C-4BE6D12DD1F9}" dt="2026-09-22T11:18:35.296" v="6" actId="478"/>
          <ac:spMkLst>
            <pc:docMk/>
            <pc:sldMk cId="1576594227" sldId="260"/>
            <ac:spMk id="29" creationId="{CE3A39BE-12B5-42E0-B070-9A8CBDDD7F31}"/>
          </ac:spMkLst>
        </pc:spChg>
        <pc:spChg chg="del">
          <ac:chgData name="Stephanie Rankin" userId="07320830-b9ea-49d7-bb12-da11a9291aad" providerId="ADAL" clId="{61A47599-7D87-499A-BB8C-4BE6D12DD1F9}" dt="2026-09-22T11:18:27.530" v="3" actId="478"/>
          <ac:spMkLst>
            <pc:docMk/>
            <pc:sldMk cId="1576594227" sldId="260"/>
            <ac:spMk id="30" creationId="{3AB932C3-000F-4F03-92CF-9C3532DEA736}"/>
          </ac:spMkLst>
        </pc:spChg>
        <pc:spChg chg="add del">
          <ac:chgData name="Stephanie Rankin" userId="07320830-b9ea-49d7-bb12-da11a9291aad" providerId="ADAL" clId="{61A47599-7D87-499A-BB8C-4BE6D12DD1F9}" dt="2026-09-22T11:18:38.550" v="9" actId="478"/>
          <ac:spMkLst>
            <pc:docMk/>
            <pc:sldMk cId="1576594227" sldId="260"/>
            <ac:spMk id="35" creationId="{8DB5D8F9-D719-44F3-A78B-C0DCD5E22589}"/>
          </ac:spMkLst>
        </pc:spChg>
        <pc:spChg chg="del">
          <ac:chgData name="Stephanie Rankin" userId="07320830-b9ea-49d7-bb12-da11a9291aad" providerId="ADAL" clId="{61A47599-7D87-499A-BB8C-4BE6D12DD1F9}" dt="2026-09-22T11:18:40.948" v="10" actId="478"/>
          <ac:spMkLst>
            <pc:docMk/>
            <pc:sldMk cId="1576594227" sldId="260"/>
            <ac:spMk id="37" creationId="{08C740E7-99D8-45CE-8355-505CCE74BE3E}"/>
          </ac:spMkLst>
        </pc:spChg>
        <pc:picChg chg="del">
          <ac:chgData name="Stephanie Rankin" userId="07320830-b9ea-49d7-bb12-da11a9291aad" providerId="ADAL" clId="{61A47599-7D87-499A-BB8C-4BE6D12DD1F9}" dt="2026-09-22T11:18:25.229" v="1" actId="478"/>
          <ac:picMkLst>
            <pc:docMk/>
            <pc:sldMk cId="1576594227" sldId="260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8:36.476" v="7" actId="478"/>
          <ac:picMkLst>
            <pc:docMk/>
            <pc:sldMk cId="1576594227" sldId="260"/>
            <ac:picMk id="85" creationId="{00000000-0000-0000-0000-000000000000}"/>
          </ac:picMkLst>
        </pc:picChg>
      </pc:sldChg>
      <pc:sldChg chg="addSp delSp modSp mod modAnim">
        <pc:chgData name="Stephanie Rankin" userId="07320830-b9ea-49d7-bb12-da11a9291aad" providerId="ADAL" clId="{61A47599-7D87-499A-BB8C-4BE6D12DD1F9}" dt="2026-09-22T11:19:16.539" v="22"/>
        <pc:sldMkLst>
          <pc:docMk/>
          <pc:sldMk cId="1576594227" sldId="263"/>
        </pc:sldMkLst>
        <pc:spChg chg="mod">
          <ac:chgData name="Stephanie Rankin" userId="07320830-b9ea-49d7-bb12-da11a9291aad" providerId="ADAL" clId="{61A47599-7D87-499A-BB8C-4BE6D12DD1F9}" dt="2026-09-22T11:18:51.755" v="12" actId="1076"/>
          <ac:spMkLst>
            <pc:docMk/>
            <pc:sldMk cId="1576594227" sldId="263"/>
            <ac:spMk id="4" creationId="{3539810B-B9AB-4FFA-874A-534426E82B66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10" creationId="{CA20DEA0-C1E2-4EE6-B9DC-6B70EBD3DA49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11" creationId="{4A58C841-6271-4CAF-8611-765B44B33B2E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12" creationId="{AEF28D8E-9A70-435B-A01F-94DBD58C5522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13" creationId="{ADFB1FCA-0C38-4789-9FD0-A7DA544E1EFE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14" creationId="{BA89CA72-66F2-4CD6-8FDA-364DEB480052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15" creationId="{7142C7AC-DD2B-465B-B678-3CBFD2A738A0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17" creationId="{3F24B98E-7AD6-4B6C-B0C4-F3D64B5BCE1A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18" creationId="{C07DA787-022E-4098-8C59-B5FA8EB31247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19" creationId="{8AD5040C-8FBF-479A-83C2-55AE7B8E7F7A}"/>
          </ac:spMkLst>
        </pc:spChg>
        <pc:spChg chg="del">
          <ac:chgData name="Stephanie Rankin" userId="07320830-b9ea-49d7-bb12-da11a9291aad" providerId="ADAL" clId="{61A47599-7D87-499A-BB8C-4BE6D12DD1F9}" dt="2026-09-22T11:18:56.655" v="13" actId="478"/>
          <ac:spMkLst>
            <pc:docMk/>
            <pc:sldMk cId="1576594227" sldId="263"/>
            <ac:spMk id="20" creationId="{490BA9DF-83B0-4389-8CF0-59F8CBB89795}"/>
          </ac:spMkLst>
        </pc:spChg>
        <pc:spChg chg="del">
          <ac:chgData name="Stephanie Rankin" userId="07320830-b9ea-49d7-bb12-da11a9291aad" providerId="ADAL" clId="{61A47599-7D87-499A-BB8C-4BE6D12DD1F9}" dt="2026-09-22T11:19:01.492" v="16" actId="478"/>
          <ac:spMkLst>
            <pc:docMk/>
            <pc:sldMk cId="1576594227" sldId="263"/>
            <ac:spMk id="26" creationId="{789C2938-7B34-4313-B82D-8AE609FF1860}"/>
          </ac:spMkLst>
        </pc:spChg>
        <pc:spChg chg="del">
          <ac:chgData name="Stephanie Rankin" userId="07320830-b9ea-49d7-bb12-da11a9291aad" providerId="ADAL" clId="{61A47599-7D87-499A-BB8C-4BE6D12DD1F9}" dt="2026-09-22T11:19:00.708" v="15" actId="478"/>
          <ac:spMkLst>
            <pc:docMk/>
            <pc:sldMk cId="1576594227" sldId="263"/>
            <ac:spMk id="27" creationId="{A5014271-9DAF-4EF5-918D-9F4D2F57E1D2}"/>
          </ac:spMkLst>
        </pc:spChg>
        <pc:spChg chg="del">
          <ac:chgData name="Stephanie Rankin" userId="07320830-b9ea-49d7-bb12-da11a9291aad" providerId="ADAL" clId="{61A47599-7D87-499A-BB8C-4BE6D12DD1F9}" dt="2026-09-22T11:19:03.555" v="17" actId="478"/>
          <ac:spMkLst>
            <pc:docMk/>
            <pc:sldMk cId="1576594227" sldId="263"/>
            <ac:spMk id="28" creationId="{A32FACEF-40B8-497A-A2C5-6C308F3AE30D}"/>
          </ac:spMkLst>
        </pc:spChg>
        <pc:spChg chg="del">
          <ac:chgData name="Stephanie Rankin" userId="07320830-b9ea-49d7-bb12-da11a9291aad" providerId="ADAL" clId="{61A47599-7D87-499A-BB8C-4BE6D12DD1F9}" dt="2026-09-22T11:19:04.504" v="18" actId="478"/>
          <ac:spMkLst>
            <pc:docMk/>
            <pc:sldMk cId="1576594227" sldId="263"/>
            <ac:spMk id="29" creationId="{CE3A39BE-12B5-42E0-B070-9A8CBDDD7F31}"/>
          </ac:spMkLst>
        </pc:spChg>
        <pc:spChg chg="del">
          <ac:chgData name="Stephanie Rankin" userId="07320830-b9ea-49d7-bb12-da11a9291aad" providerId="ADAL" clId="{61A47599-7D87-499A-BB8C-4BE6D12DD1F9}" dt="2026-09-22T11:19:07.379" v="19" actId="478"/>
          <ac:spMkLst>
            <pc:docMk/>
            <pc:sldMk cId="1576594227" sldId="263"/>
            <ac:spMk id="30" creationId="{3AB932C3-000F-4F03-92CF-9C3532DEA736}"/>
          </ac:spMkLst>
        </pc:spChg>
        <pc:spChg chg="del">
          <ac:chgData name="Stephanie Rankin" userId="07320830-b9ea-49d7-bb12-da11a9291aad" providerId="ADAL" clId="{61A47599-7D87-499A-BB8C-4BE6D12DD1F9}" dt="2026-09-22T11:19:11.703" v="21" actId="478"/>
          <ac:spMkLst>
            <pc:docMk/>
            <pc:sldMk cId="1576594227" sldId="263"/>
            <ac:spMk id="37" creationId="{08C740E7-99D8-45CE-8355-505CCE74BE3E}"/>
          </ac:spMkLst>
        </pc:spChg>
        <pc:picChg chg="add mod">
          <ac:chgData name="Stephanie Rankin" userId="07320830-b9ea-49d7-bb12-da11a9291aad" providerId="ADAL" clId="{61A47599-7D87-499A-BB8C-4BE6D12DD1F9}" dt="2026-09-22T11:19:16.539" v="22"/>
          <ac:picMkLst>
            <pc:docMk/>
            <pc:sldMk cId="1576594227" sldId="263"/>
            <ac:picMk id="3" creationId="{4DAB19AD-0B28-C676-A890-F4E3B768ED30}"/>
          </ac:picMkLst>
        </pc:picChg>
        <pc:picChg chg="add mod">
          <ac:chgData name="Stephanie Rankin" userId="07320830-b9ea-49d7-bb12-da11a9291aad" providerId="ADAL" clId="{61A47599-7D87-499A-BB8C-4BE6D12DD1F9}" dt="2026-09-22T11:19:16.539" v="22"/>
          <ac:picMkLst>
            <pc:docMk/>
            <pc:sldMk cId="1576594227" sldId="263"/>
            <ac:picMk id="5" creationId="{C961B224-DBB1-4D62-C39B-3928BB43C02B}"/>
          </ac:picMkLst>
        </pc:picChg>
        <pc:picChg chg="add mod">
          <ac:chgData name="Stephanie Rankin" userId="07320830-b9ea-49d7-bb12-da11a9291aad" providerId="ADAL" clId="{61A47599-7D87-499A-BB8C-4BE6D12DD1F9}" dt="2026-09-22T11:19:16.539" v="22"/>
          <ac:picMkLst>
            <pc:docMk/>
            <pc:sldMk cId="1576594227" sldId="263"/>
            <ac:picMk id="31" creationId="{EFEEBFA4-C895-9172-15C2-9B055DB3A872}"/>
          </ac:picMkLst>
        </pc:picChg>
        <pc:picChg chg="del">
          <ac:chgData name="Stephanie Rankin" userId="07320830-b9ea-49d7-bb12-da11a9291aad" providerId="ADAL" clId="{61A47599-7D87-499A-BB8C-4BE6D12DD1F9}" dt="2026-09-22T11:18:59.697" v="14" actId="478"/>
          <ac:picMkLst>
            <pc:docMk/>
            <pc:sldMk cId="1576594227" sldId="263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9:09.138" v="20" actId="478"/>
          <ac:picMkLst>
            <pc:docMk/>
            <pc:sldMk cId="1576594227" sldId="263"/>
            <ac:picMk id="85" creationId="{00000000-0000-0000-0000-000000000000}"/>
          </ac:picMkLst>
        </pc:picChg>
      </pc:sldChg>
      <pc:sldChg chg="modSp mod">
        <pc:chgData name="Stephanie Rankin" userId="07320830-b9ea-49d7-bb12-da11a9291aad" providerId="ADAL" clId="{61A47599-7D87-499A-BB8C-4BE6D12DD1F9}" dt="2026-09-22T11:19:23.153" v="35" actId="1036"/>
        <pc:sldMkLst>
          <pc:docMk/>
          <pc:sldMk cId="665207961" sldId="264"/>
        </pc:sldMkLst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8" creationId="{8A3AF4C3-08C1-4030-B7E1-079BB126BA12}"/>
          </ac:spMkLst>
        </pc:spChg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9" creationId="{EB83D437-1A93-4A62-B8B5-B2F2480B2829}"/>
          </ac:spMkLst>
        </pc:spChg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13" creationId="{EE1A2542-E69E-405C-81AA-DA88732A3F12}"/>
          </ac:spMkLst>
        </pc:spChg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14" creationId="{15B0F815-A34D-4F7E-B97D-5AD50ACDD390}"/>
          </ac:spMkLst>
        </pc:spChg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16" creationId="{31DEFE7B-0EE1-4C8F-823E-BFA1C289C7A8}"/>
          </ac:spMkLst>
        </pc:spChg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17" creationId="{E65A5AFD-A9F0-4A26-BA85-AE14C3214DAD}"/>
          </ac:spMkLst>
        </pc:spChg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18" creationId="{941A4FA4-01EE-4AE7-A309-21C35F203528}"/>
          </ac:spMkLst>
        </pc:spChg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19" creationId="{985CE807-39EC-418C-BDB0-EAD54407BC70}"/>
          </ac:spMkLst>
        </pc:spChg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23" creationId="{38C1DC3B-002E-4D36-8E1E-65FB721C5F37}"/>
          </ac:spMkLst>
        </pc:spChg>
        <pc:spChg chg="mod">
          <ac:chgData name="Stephanie Rankin" userId="07320830-b9ea-49d7-bb12-da11a9291aad" providerId="ADAL" clId="{61A47599-7D87-499A-BB8C-4BE6D12DD1F9}" dt="2026-09-22T11:19:23.153" v="35" actId="1036"/>
          <ac:spMkLst>
            <pc:docMk/>
            <pc:sldMk cId="665207961" sldId="264"/>
            <ac:spMk id="24" creationId="{065918DE-06A7-4253-8798-95E2AD71CAC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https://www.iveri.com/sales-hub-tap-on-phone ; https://iys-ice.iveri.com/merchant-solutions/mpress/ ; https://www.iveri.co.za/tap-on-phone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https://www.iveri.com/sales-hub-tap-on-phone ; https://iys-ice.iveri.com/merchant-solutions/mpress/ ; https://www.iveri.co.za/tap-on-phone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https://www.iveri.com/sales-hub-tap-on-phone ; https://iys-ice.iveri.com/merchant-solutions/mpress/ ; https://www.iveri.co.za/tap-on-phone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https://www.iveri.com/sales-hub-tap-on-phone ; https://iys-ice.iveri.com/merchant-solutions/mpress/ ; https://www.iveri.co.za/tap-on-phone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https://www.iveri.com/sales-hub-tap-on-phone ; https://iys-ice.iveri.com/merchant-solutions/mpress/ ; https://www.iveri.co.za/tap-on-phone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https://www.iveri.com/sales-hub-tap-on-phone ; https://iys-ice.iveri.com/merchant-solutions/mpress/ ; https://www.iveri.co.za/tap-on-phone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84F19-0017-43FD-A387-ACE1D3FB94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C03F2-10D7-409B-A6EA-DB88BA17A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3EB21-60F0-4579-8350-8A8B8258E33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3DF44-4D17-41FF-B090-26E5091BD18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3FE2B-C3E9-4451-83D8-E0642F6744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E0A87-2293-4503-92DD-B0D8B702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9D481-1D99-4D93-A387-52226BDAF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3C211-11EB-45EA-A10F-FC4E0352E09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012DC-CFE2-4B95-BB82-F9596BF5EBE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AD238-8D94-4993-B2DC-62094CCC0C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5EC4A-B2D6-4700-B248-5F7461ED2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D89C5-12E5-42B0-8E2D-F86EE16CA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4E36D-443B-4E95-9B16-4B61771F266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54DD5-E0C3-4FEA-9B33-3C024BF774F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A0F6F-7536-4969-AC44-189E9A09C2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5DBE5-0229-4E78-9192-A68D85336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EEAE8-1B01-42FF-87D9-978B0EADA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7B1C4D-CDA4-4225-9647-86B6C2E1CBB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E1CAEF-FFBF-4EA0-BFC1-7B96966E8E8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4CF36-513B-4B85-9DB3-E48C02E4C5D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2C64F-2373-4F39-8E6F-B135F41C2C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3E416-9CD2-474D-8CFD-35D82B6D7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B9571-24DD-42FC-8FF7-80D27B1A2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58C5-C1BE-4C91-BE39-BF7F7EF6DFE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DCE95F-4FAF-465F-8114-B06B34BF940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5ED796-0F41-4E37-99BF-6FAABC2DAE43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54A311-D080-41D1-B263-52ECDC8B68A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0D6B65-ED5B-49C4-8728-FEA7AF1A25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D0715D-6C5F-4EA3-9DC7-027D9457A8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8721-87B0-4C0E-A748-C7F419C5F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3ABB6E-5265-4AFF-A115-96B3B25A40F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6D33FD-83AA-42EC-9A6F-C06BB33B0F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643571-256E-4CF3-B6B0-9AE08B15B1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6D040-D073-4836-BB3B-98C2A936AE1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B6C46-62AE-4F48-89D4-2A0EBAE8E2A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9CB93-417B-478F-BBB9-D702DF0DB2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A6988-EA2F-4A74-914A-003F5EB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76D69-9961-4A86-AFC4-628D12AFB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7B5A7-676B-489B-B565-C45A9CCD741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348587-C942-4AA1-810B-BCA667DFE50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BEB73-5BC9-496A-89D7-23B5555350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D137B-B051-4D77-A073-9B6F7CD0ED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98D1B-F6BD-4836-B1A0-D4940555A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64EE3A-E851-4852-AA89-EC9730AEA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5DB77-D911-4B5C-9613-6519D321CFD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749CE-4416-4FEC-9834-41A31B88D37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CCF65D-DF45-4373-9C83-A156FD8A42C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A08EE-ACD1-41F8-B240-EC5AC8681A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B164B-DF89-4D79-A865-F0B6A5124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A1F3FC-F857-4285-BA43-FC0A11730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B5C1E-CC30-46DC-84A0-E7F564DC429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DC466-064F-41FF-8C74-68AECC2F81A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E7EE0-2DA9-43B0-8534-0135613F6C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967598-AB7E-496D-A5D9-12ED55B74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DCE6CD-1823-4683-9946-DA5279F80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4A820-816C-49AF-BBD9-1DAEDB7934E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C759D-3B8F-40B9-BE41-BD2B90AA345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BF1F3-F7E2-40C0-9D4A-848E9666E7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9BAC9-95BD-44A0-8E7E-0C8754824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619E6-BFB4-4070-A651-32476822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CF8FA-618B-41BD-84BD-265142842064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C609D-EDD1-47DA-B036-BF6A9E145B84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445E5-9477-4469-A7FD-9B48CF83B0F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8CF3D5-B483-4624-8CD7-1BF49F7D0E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DE7AB9-F248-495D-9F1D-D5FC5C504C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>
            <a:gsLst>
              <a:gs pos="0">
                <a:srgbClr val="201A18">
                  <a:alpha val="92000"/>
                </a:srgbClr>
              </a:gs>
              <a:gs pos="50000">
                <a:srgbClr val="201A18">
                  <a:alpha val="82000"/>
                </a:srgbClr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F27EDB-74E4-4939-9975-D247725DA7DE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>
            <a:gsLst>
              <a:gs pos="0">
                <a:srgbClr val="14100E">
                  <a:alpha val="0"/>
                </a:srgbClr>
              </a:gs>
              <a:gs pos="100000">
                <a:srgbClr val="201A18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920E62-3382-489B-ADAA-BAB7CBEB0227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1006122" cy="438150"/>
          </a:xfrm>
          <a:prstGeom prst="rect">
            <a:avLst/>
          </a:prstGeom>
        </p:spPr>
      </p:pic>
      <p:pic>
        <p:nvPicPr>
          <p:cNvPr id="2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209550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626F34-F154-4A5D-94A2-38E2DD8320A9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PRODUCT OVERVIEW  · 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5F3DDD-23CF-4748-8E7B-9D8C60C7037A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952500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Tap on Phone,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Card acceptance.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D0A039-4494-4058-BAFC-2E229BC1E441}"/>
              </a:ext>
            </a:extLst>
          </p:cNvPr>
          <p:cNvSpPr>
            <a:spLocks noGrp="1"/>
          </p:cNvSpPr>
          <p:nvPr/>
        </p:nvSpPr>
        <p:spPr>
          <a:xfrm>
            <a:off x="838200" y="4953000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AEC5A0-0D2A-464E-A214-5BFB71A900BB}"/>
              </a:ext>
            </a:extLst>
          </p:cNvPr>
          <p:cNvSpPr>
            <a:spLocks noGrp="1"/>
          </p:cNvSpPr>
          <p:nvPr/>
        </p:nvSpPr>
        <p:spPr>
          <a:xfrm>
            <a:off x="838200" y="5219700"/>
            <a:ext cx="6096000" cy="723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Accept contactless card payments on a compatible Android smartphone through the iVeri mPress app.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1EF5C3-817C-4E33-8220-900BE90C4CB7}"/>
              </a:ext>
            </a:extLst>
          </p:cNvPr>
          <p:cNvSpPr>
            <a:spLocks noGrp="1"/>
          </p:cNvSpPr>
          <p:nvPr/>
        </p:nvSpPr>
        <p:spPr>
          <a:xfrm>
            <a:off x="838200" y="6305550"/>
            <a:ext cx="447675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1" i="0" spc="42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Sales Enablement  ·  iVeri Payment Technologies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C2B630-9CBF-4980-8CF7-FB9484B77D79}"/>
              </a:ext>
            </a:extLst>
          </p:cNvPr>
          <p:cNvSpPr>
            <a:spLocks noGrp="1"/>
          </p:cNvSpPr>
          <p:nvPr/>
        </p:nvSpPr>
        <p:spPr>
          <a:xfrm>
            <a:off x="5600700" y="6305550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70000"/>
                  </a:srgbClr>
                </a:solidFill>
                <a:latin typeface="Roboto"/>
                <a:ea typeface="Roboto"/>
                <a:cs typeface="Roboto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214640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C605A4-A587-4EA1-B7F3-622FE6A8192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B312C"/>
              </a:gs>
              <a:gs pos="50000">
                <a:srgbClr val="201A18"/>
              </a:gs>
              <a:gs pos="100000">
                <a:srgbClr val="140F0E"/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96250" y="0"/>
            <a:ext cx="409575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B980AD-0A22-48E2-8463-5E32811B00F5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19050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B1614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5A260D-0384-4E1A-9E8B-6C8CDCE02479}"/>
              </a:ext>
            </a:extLst>
          </p:cNvPr>
          <p:cNvSpPr>
            <a:spLocks noGrp="1"/>
          </p:cNvSpPr>
          <p:nvPr/>
        </p:nvSpPr>
        <p:spPr>
          <a:xfrm>
            <a:off x="8067675" y="0"/>
            <a:ext cx="4095750" cy="6858000"/>
          </a:xfrm>
          <a:prstGeom prst="rect">
            <a:avLst/>
          </a:prstGeom>
          <a:solidFill>
            <a:srgbClr val="9F0107">
              <a:alpha val="1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Picture 5"/>
          <p:cNvPicPr>
            <a:picLocks noChangeAspect="1"/>
          </p:cNvPicPr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5334000" y="1287819"/>
            <a:ext cx="3429000" cy="4187112"/>
          </a:xfrm>
          <a:prstGeom prst="rect">
            <a:avLst/>
          </a:prstGeom>
        </p:spPr>
      </p:pic>
      <p:pic>
        <p:nvPicPr>
          <p:cNvPr id="39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F80346-84C5-4910-BD99-BC3585F97CDB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B77CA3-CBB0-470C-9A75-36077A2713AC}"/>
              </a:ext>
            </a:extLst>
          </p:cNvPr>
          <p:cNvSpPr>
            <a:spLocks noGrp="1"/>
          </p:cNvSpPr>
          <p:nvPr/>
        </p:nvSpPr>
        <p:spPr>
          <a:xfrm>
            <a:off x="838200" y="1333500"/>
            <a:ext cx="8953500" cy="1325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3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 </a:t>
            </a:r>
            <a:r>
              <a:rPr sz="43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what we'll cover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E48662-EEA1-4216-97B4-FCD1334BF1F2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F9008B-DABF-4823-8175-D00871091A9C}"/>
              </a:ext>
            </a:extLst>
          </p:cNvPr>
          <p:cNvSpPr>
            <a:spLocks noGrp="1"/>
          </p:cNvSpPr>
          <p:nvPr/>
        </p:nvSpPr>
        <p:spPr>
          <a:xfrm>
            <a:off x="1581150" y="2419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What is Tap on Phone?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F5BDD4AA-8438-4257-962D-9CF320B49BBE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D66907-634A-4441-9532-49717A3661B5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0DB085-092E-4C2C-87DE-234B7151A16A}"/>
              </a:ext>
            </a:extLst>
          </p:cNvPr>
          <p:cNvSpPr>
            <a:spLocks noGrp="1"/>
          </p:cNvSpPr>
          <p:nvPr/>
        </p:nvSpPr>
        <p:spPr>
          <a:xfrm>
            <a:off x="1581150" y="2990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Why merchants choose it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46E499D3-28F6-47FF-8CE9-869C18F2036E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D8AD4E-A588-4CDB-9390-64712A5FA74B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144DC3-D4DE-4D18-9C1D-F1A679E2B8AC}"/>
              </a:ext>
            </a:extLst>
          </p:cNvPr>
          <p:cNvSpPr>
            <a:spLocks noGrp="1"/>
          </p:cNvSpPr>
          <p:nvPr/>
        </p:nvSpPr>
        <p:spPr>
          <a:xfrm>
            <a:off x="1581150" y="3562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Core capabilities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D505D678-FAF9-4688-8799-917342C639C0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8B8692-1105-48A7-A77C-D26743D0B395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FECF88-BF3B-4EBE-9C3A-ECF09BEB9F47}"/>
              </a:ext>
            </a:extLst>
          </p:cNvPr>
          <p:cNvSpPr>
            <a:spLocks noGrp="1"/>
          </p:cNvSpPr>
          <p:nvPr/>
        </p:nvSpPr>
        <p:spPr>
          <a:xfrm>
            <a:off x="1581150" y="4133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Tap on Phone at a glance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C2E1EC55-B01C-404B-A738-A4FFA9AD4417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454F6A-ECD4-4AF8-B53A-D304434CD3C5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8DF39C-B68F-459D-AD69-DCAAFD140888}"/>
              </a:ext>
            </a:extLst>
          </p:cNvPr>
          <p:cNvSpPr>
            <a:spLocks noGrp="1"/>
          </p:cNvSpPr>
          <p:nvPr/>
        </p:nvSpPr>
        <p:spPr>
          <a:xfrm>
            <a:off x="1581150" y="4705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Payment workflow</a:t>
            </a:r>
          </a:p>
        </p:txBody>
      </p:sp>
      <p:sp>
        <p:nvSpPr>
          <p:cNvPr id="24" name="Connector 23">
            <a:extLst>
              <a:ext uri="{FF2B5EF4-FFF2-40B4-BE49-F238E27FC236}">
                <a16:creationId xmlns:a16="http://schemas.microsoft.com/office/drawing/2014/main" id="{CFA6E617-15C0-47F1-B058-E85FD1C34ED0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EF1047-4462-428E-898D-E43FAEC8D320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029CCC-D8F2-4C94-B166-62BD230F1F3D}"/>
              </a:ext>
            </a:extLst>
          </p:cNvPr>
          <p:cNvSpPr>
            <a:spLocks noGrp="1"/>
          </p:cNvSpPr>
          <p:nvPr/>
        </p:nvSpPr>
        <p:spPr>
          <a:xfrm>
            <a:off x="1581150" y="5276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Pitch and next steps</a:t>
            </a:r>
          </a:p>
        </p:txBody>
      </p:sp>
      <p:sp>
        <p:nvSpPr>
          <p:cNvPr id="27" name="Connector 26">
            <a:extLst>
              <a:ext uri="{FF2B5EF4-FFF2-40B4-BE49-F238E27FC236}">
                <a16:creationId xmlns:a16="http://schemas.microsoft.com/office/drawing/2014/main" id="{28C8E7B5-33B1-4791-B3F9-48761F0EF7A6}"/>
              </a:ext>
            </a:extLst>
          </p:cNvPr>
          <p:cNvSpPr>
            <a:spLocks noGrp="1"/>
          </p:cNvSpPr>
          <p:nvPr/>
        </p:nvSpPr>
        <p:spPr>
          <a:xfrm>
            <a:off x="838200" y="5848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pic>
        <p:nvPicPr>
          <p:cNvPr id="60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DA77E6E-2AB3-4D9D-BDA4-30F98312C3B2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02  /  10</a:t>
            </a:r>
          </a:p>
        </p:txBody>
      </p:sp>
    </p:spTree>
    <p:extLst>
      <p:ext uri="{BB962C8B-B14F-4D97-AF65-F5344CB8AC3E}">
        <p14:creationId xmlns:p14="http://schemas.microsoft.com/office/powerpoint/2010/main" val="1139995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E9F61A-A4EB-46D1-99DB-FA51D31A25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50000"/>
          </a:blip>
          <a:stretch>
            <a:fillRect/>
          </a:stretch>
        </p:blipFill>
        <p:spPr>
          <a:xfrm>
            <a:off x="6172200" y="0"/>
            <a:ext cx="6019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0F0C398-108E-4430-BD8A-A8897200911C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6019800" cy="6858000"/>
          </a:xfrm>
          <a:prstGeom prst="rect">
            <a:avLst/>
          </a:prstGeom>
          <a:solidFill>
            <a:srgbClr val="9F0107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8D70A-DF45-4194-B25E-5C5DEF6B5AD4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20955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7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319D22-30E8-48B7-B055-87F87AFB9244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WHAT IS TAP ON PHONE?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96F5E6-BBB0-4E0E-B3F3-A2CF1BD438F2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55626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Contactless acceptance through a smartphone.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D6BF8F-987A-49B4-B690-B30AB81B3F57}"/>
              </a:ext>
            </a:extLst>
          </p:cNvPr>
          <p:cNvSpPr>
            <a:spLocks noGrp="1"/>
          </p:cNvSpPr>
          <p:nvPr/>
        </p:nvSpPr>
        <p:spPr>
          <a:xfrm>
            <a:off x="838200" y="238125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Tap on Phone is a payment feature in the iVeri mPress app that turns a compatible Android NFC smartphone into a contactless acceptance device.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112143-AC7F-4F6F-91B0-7BFD06E19E0F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Merchants enter the amount, select Tap on Phone and ask the customer to tap a contactless card on the back of the phone.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74AA34-D7D7-4D74-BBB1-1D8825922085}"/>
              </a:ext>
            </a:extLst>
          </p:cNvPr>
          <p:cNvSpPr>
            <a:spLocks noGrp="1"/>
          </p:cNvSpPr>
          <p:nvPr/>
        </p:nvSpPr>
        <p:spPr>
          <a:xfrm>
            <a:off x="838200" y="4895850"/>
            <a:ext cx="381000" cy="28575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CDA642-0A81-4B0B-AEAA-E8DD32515656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57150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“Accept payments wherever business happens.”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85D768-B0EE-4953-9C0E-EAB1103583E4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4953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87">
                <a:solidFill>
                  <a:srgbClr val="FFFFFF">
                    <a:alpha val="60000"/>
                  </a:srgbClr>
                </a:solidFill>
                <a:latin typeface="Gotham"/>
                <a:ea typeface="Gotham"/>
                <a:cs typeface="Gotham"/>
              </a:rPr>
              <a:t>THE TAP ON PHONE VALUE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CB3409-C772-49DA-8CDB-0AD38AFD27B0}"/>
              </a:ext>
            </a:extLst>
          </p:cNvPr>
          <p:cNvSpPr>
            <a:spLocks noGrp="1"/>
          </p:cNvSpPr>
          <p:nvPr/>
        </p:nvSpPr>
        <p:spPr>
          <a:xfrm>
            <a:off x="6667500" y="116205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NO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AF6A9B-378F-4FFB-ADA3-7C2F71DF04DD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CARD MACHINE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042E39-39F0-46FA-921C-D079685A9DD2}"/>
              </a:ext>
            </a:extLst>
          </p:cNvPr>
          <p:cNvSpPr>
            <a:spLocks noGrp="1"/>
          </p:cNvSpPr>
          <p:nvPr/>
        </p:nvSpPr>
        <p:spPr>
          <a:xfrm>
            <a:off x="6667500" y="259080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ANDROID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2F6C83-3FCB-4803-91BD-6CC3C99F1BCD}"/>
              </a:ext>
            </a:extLst>
          </p:cNvPr>
          <p:cNvSpPr>
            <a:spLocks noGrp="1"/>
          </p:cNvSpPr>
          <p:nvPr/>
        </p:nvSpPr>
        <p:spPr>
          <a:xfrm>
            <a:off x="6667500" y="333375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SMARTPHONE</a:t>
            </a:r>
          </a:p>
        </p:txBody>
      </p:sp>
      <p:pic>
        <p:nvPicPr>
          <p:cNvPr id="39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3910342-2C1A-4B37-9965-D8E2A0477031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03  /  10</a:t>
            </a:r>
          </a:p>
        </p:txBody>
      </p:sp>
    </p:spTree>
    <p:extLst>
      <p:ext uri="{BB962C8B-B14F-4D97-AF65-F5344CB8AC3E}">
        <p14:creationId xmlns:p14="http://schemas.microsoft.com/office/powerpoint/2010/main" val="531560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5C8AF0-C354-4695-A9FE-70851B71AE8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6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C135ABF-D10A-4B0E-814B-5847E40345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0107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D67A95-0255-4A50-B76B-27D507BA7D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85000"/>
                </a:srgbClr>
              </a:gs>
              <a:gs pos="50000">
                <a:srgbClr val="14100E">
                  <a:alpha val="0"/>
                </a:srgbClr>
              </a:gs>
              <a:gs pos="100000">
                <a:srgbClr val="201A18">
                  <a:alpha val="80000"/>
                </a:srgbClr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09517F-51D5-4B17-9516-8B1375E5FE16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0" b="0" i="0">
                <a:solidFill>
                  <a:srgbClr val="FFFFFF">
                    <a:alpha val="12000"/>
                  </a:srgbClr>
                </a:solidFill>
                <a:latin typeface="Gotham Thin"/>
                <a:ea typeface="Gotham Thin"/>
                <a:cs typeface="Gotham Thin"/>
              </a:rPr>
              <a:t>02</a:t>
            </a: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767295"/>
            <a:ext cx="990600" cy="1209610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71A9AE-2688-4E6B-9DF1-AE461FFA82A1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SECTION  · 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62B159-01E7-4F1B-8772-00938581729E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9525000" cy="2857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Why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Tap on Phone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747ED0-8DA1-4057-AEE5-B0D75A7E1879}"/>
              </a:ext>
            </a:extLst>
          </p:cNvPr>
          <p:cNvSpPr>
            <a:spLocks noGrp="1"/>
          </p:cNvSpPr>
          <p:nvPr/>
        </p:nvSpPr>
        <p:spPr>
          <a:xfrm>
            <a:off x="2171700" y="4914900"/>
            <a:ext cx="53340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A practical fit for mobile businesses that want to accept contactless card payments without a separate card machine.</a:t>
            </a:r>
          </a:p>
        </p:txBody>
      </p:sp>
    </p:spTree>
    <p:extLst>
      <p:ext uri="{BB962C8B-B14F-4D97-AF65-F5344CB8AC3E}">
        <p14:creationId xmlns:p14="http://schemas.microsoft.com/office/powerpoint/2010/main" val="1538743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0CE773-C4C6-4E92-AFA4-844787F93C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39810B-B9AB-4FFA-874A-534426E82B6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9869D3-F3A7-45A9-AFD3-6F3F81A07575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WHY MERCHANTS CHOOSE TAP ON PHONE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B53FCA-419C-447E-93B4-F41B62802537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9970008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Contactless payments through a phone.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FF9C085-355B-4D38-96F3-B08B5F94F1EF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25AE507-9158-4CEF-891C-62D24F6F94F6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4A809E-A115-4B57-B7EE-006481919AF7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3A78D0-B509-4D9F-80BD-81123CAE4C72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Lower equipment cost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3205C1-6A6E-4EC4-84BE-01F1C71F3A78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Accept contactless cards without purchasing or carrying a separate card machine.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FD3D36-E564-45DB-A8EB-F9F08E44B2A0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907A55DF-81A9-4B03-9645-451D5A36FF4B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983457-9C3F-4EB1-BF93-6C132BD19BD0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3979E1-203F-4F05-9552-65CA4E3D23B8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Mobile acceptance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BE6140-0013-4F05-8C74-E3951AC4AC0C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Take payments on the go wherever the merchant has a compatible Android smartphone.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8DB5D8F9-D719-44F3-A78B-C0DCD5E22589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1486979F-45BF-454C-8D4F-81869E57C342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2BE277A-A1B4-4736-B02A-0E9AF23E0CFC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B6A5D8-6D34-4510-AF2C-0FAD6E15CCE6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Simple transaction flow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36E53E-4085-4F7A-9FD8-02F6B4172E2C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Enter the amount, select Tap on Phone and let the customer tap and enter a PIN when prompted.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29CFFC0-6CDF-4B45-8F75-6828770C153B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05  /  10</a:t>
            </a:r>
          </a:p>
        </p:txBody>
      </p:sp>
    </p:spTree>
    <p:extLst>
      <p:ext uri="{BB962C8B-B14F-4D97-AF65-F5344CB8AC3E}">
        <p14:creationId xmlns:p14="http://schemas.microsoft.com/office/powerpoint/2010/main" val="1576594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818D35-58D1-4816-B1E3-4201C79F0D1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209800"/>
            <a:ext cx="12192000" cy="4648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C88FD-A4A8-47F2-88EA-21068E7A13C9}"/>
              </a:ext>
            </a:extLst>
          </p:cNvPr>
          <p:cNvSpPr>
            <a:spLocks noGrp="1"/>
          </p:cNvSpPr>
          <p:nvPr/>
        </p:nvSpPr>
        <p:spPr>
          <a:xfrm>
            <a:off x="0" y="2196465"/>
            <a:ext cx="12192000" cy="46482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201A18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35D45B-E8B8-4297-A13A-10288D563E05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TAP ON PHONE AT A GLANCE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75802-28BC-4BAE-AD43-19AB99D103BE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phone-based route to card acceptance.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63C05C-A9AE-4EA1-8746-487226C4EA94}"/>
              </a:ext>
            </a:extLst>
          </p:cNvPr>
          <p:cNvSpPr>
            <a:spLocks noGrp="1"/>
          </p:cNvSpPr>
          <p:nvPr/>
        </p:nvSpPr>
        <p:spPr>
          <a:xfrm>
            <a:off x="1009650" y="224790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PHONE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C6FFAE-EFA6-421D-AB71-8659D72AD2BC}"/>
              </a:ext>
            </a:extLst>
          </p:cNvPr>
          <p:cNvSpPr>
            <a:spLocks noGrp="1"/>
          </p:cNvSpPr>
          <p:nvPr/>
        </p:nvSpPr>
        <p:spPr>
          <a:xfrm>
            <a:off x="1028700" y="318135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READY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3FEE22-ED53-43E9-9DCD-9D2178328667}"/>
              </a:ext>
            </a:extLst>
          </p:cNvPr>
          <p:cNvSpPr>
            <a:spLocks noGrp="1"/>
          </p:cNvSpPr>
          <p:nvPr/>
        </p:nvSpPr>
        <p:spPr>
          <a:xfrm>
            <a:off x="1028700" y="348615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Android 8.0 or later</a:t>
            </a:r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0DF39799-1443-4A06-82E2-C2130EAEA3A8}"/>
              </a:ext>
            </a:extLst>
          </p:cNvPr>
          <p:cNvSpPr>
            <a:spLocks noGrp="1"/>
          </p:cNvSpPr>
          <p:nvPr/>
        </p:nvSpPr>
        <p:spPr>
          <a:xfrm>
            <a:off x="3467100" y="240030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C4FB49-F4D5-4BB3-8977-14D59FAB6367}"/>
              </a:ext>
            </a:extLst>
          </p:cNvPr>
          <p:cNvSpPr>
            <a:spLocks noGrp="1"/>
          </p:cNvSpPr>
          <p:nvPr/>
        </p:nvSpPr>
        <p:spPr>
          <a:xfrm>
            <a:off x="3638550" y="224790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NFC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BC6EF6-A559-4A0D-BF30-EB5E48803534}"/>
              </a:ext>
            </a:extLst>
          </p:cNvPr>
          <p:cNvSpPr>
            <a:spLocks noGrp="1"/>
          </p:cNvSpPr>
          <p:nvPr/>
        </p:nvSpPr>
        <p:spPr>
          <a:xfrm>
            <a:off x="3657600" y="318135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ENABLED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B65D53-762D-4D23-918D-72DFEE8BCF9A}"/>
              </a:ext>
            </a:extLst>
          </p:cNvPr>
          <p:cNvSpPr>
            <a:spLocks noGrp="1"/>
          </p:cNvSpPr>
          <p:nvPr/>
        </p:nvSpPr>
        <p:spPr>
          <a:xfrm>
            <a:off x="3657600" y="348615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compatible smartphone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33FF65F6-ECA9-4416-9849-21FBB074422A}"/>
              </a:ext>
            </a:extLst>
          </p:cNvPr>
          <p:cNvSpPr>
            <a:spLocks noGrp="1"/>
          </p:cNvSpPr>
          <p:nvPr/>
        </p:nvSpPr>
        <p:spPr>
          <a:xfrm>
            <a:off x="6096000" y="240030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5FC1F9-B82A-42FC-B4E6-914BF45F6D04}"/>
              </a:ext>
            </a:extLst>
          </p:cNvPr>
          <p:cNvSpPr>
            <a:spLocks noGrp="1"/>
          </p:cNvSpPr>
          <p:nvPr/>
        </p:nvSpPr>
        <p:spPr>
          <a:xfrm>
            <a:off x="6267450" y="224790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CARD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EB7494-1470-41E4-AFC9-41B8928EDF03}"/>
              </a:ext>
            </a:extLst>
          </p:cNvPr>
          <p:cNvSpPr>
            <a:spLocks noGrp="1"/>
          </p:cNvSpPr>
          <p:nvPr/>
        </p:nvSpPr>
        <p:spPr>
          <a:xfrm>
            <a:off x="6286500" y="318135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TAP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A371F1-D06A-484F-A3BC-76EAE4EC9C40}"/>
              </a:ext>
            </a:extLst>
          </p:cNvPr>
          <p:cNvSpPr>
            <a:spLocks noGrp="1"/>
          </p:cNvSpPr>
          <p:nvPr/>
        </p:nvSpPr>
        <p:spPr>
          <a:xfrm>
            <a:off x="6286500" y="348615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on the back of the phone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D73EB8F9-1FAB-4330-8BBD-8F3A7D2643B7}"/>
              </a:ext>
            </a:extLst>
          </p:cNvPr>
          <p:cNvSpPr>
            <a:spLocks noGrp="1"/>
          </p:cNvSpPr>
          <p:nvPr/>
        </p:nvSpPr>
        <p:spPr>
          <a:xfrm>
            <a:off x="8724900" y="240030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00772B-61D4-477F-B1B8-A095E99AF910}"/>
              </a:ext>
            </a:extLst>
          </p:cNvPr>
          <p:cNvSpPr>
            <a:spLocks noGrp="1"/>
          </p:cNvSpPr>
          <p:nvPr/>
        </p:nvSpPr>
        <p:spPr>
          <a:xfrm>
            <a:off x="8896350" y="224790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DIGITAL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2F2A82-A08D-42C8-9EFA-B69729C6B3AB}"/>
              </a:ext>
            </a:extLst>
          </p:cNvPr>
          <p:cNvSpPr>
            <a:spLocks noGrp="1"/>
          </p:cNvSpPr>
          <p:nvPr/>
        </p:nvSpPr>
        <p:spPr>
          <a:xfrm>
            <a:off x="8915400" y="318135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RECORD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6178DC-2EBC-4A13-A5D6-C3E1107E2606}"/>
              </a:ext>
            </a:extLst>
          </p:cNvPr>
          <p:cNvSpPr>
            <a:spLocks noGrp="1"/>
          </p:cNvSpPr>
          <p:nvPr/>
        </p:nvSpPr>
        <p:spPr>
          <a:xfrm>
            <a:off x="8915400" y="348615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transaction captured securely</a:t>
            </a:r>
          </a:p>
        </p:txBody>
      </p:sp>
      <p:pic>
        <p:nvPicPr>
          <p:cNvPr id="49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A6E0CEA-E0AB-4DED-B446-42C1DEA11969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06  /  10</a:t>
            </a:r>
          </a:p>
        </p:txBody>
      </p:sp>
    </p:spTree>
    <p:extLst>
      <p:ext uri="{BB962C8B-B14F-4D97-AF65-F5344CB8AC3E}">
        <p14:creationId xmlns:p14="http://schemas.microsoft.com/office/powerpoint/2010/main" val="928546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52110F-4E3B-437D-88E3-6AF8E09309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152066-2631-4048-A355-DF884A32F9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B609D1-28E5-4CFD-8435-1298F1658A04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TAP ON PHONE PAYMENT WORKFLOW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6D8C66-D965-4B57-9B72-C6FC7C0ABB6D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10171176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From app setup to recorded payment.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8A3AF4C3-08C1-4030-B7E1-079BB126BA12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B83D437-1A93-4A62-B8B5-B2F2480B2829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96EAD0-91C4-4E30-8601-C5766EEE3C01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4A2201-AC15-4D88-9061-D0AEBF6BAFBE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Prepare the phone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A2542-E69E-405C-81AA-DA88732A3F12}"/>
              </a:ext>
            </a:extLst>
          </p:cNvPr>
          <p:cNvSpPr>
            <a:spLocks noGrp="1"/>
          </p:cNvSpPr>
          <p:nvPr/>
        </p:nvSpPr>
        <p:spPr>
          <a:xfrm>
            <a:off x="10096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Use a Google-compatible, NFC-enabled smartphone running Android 8.0 or later.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5B0F815-A34D-4F7E-B97D-5AD50ACDD390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1DEFE7B-0EE1-4C8F-823E-BFA1C289C7A8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5A5AFD-A9F0-4A26-BA85-AE14C3214DAD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Open mPress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1A4FA4-01EE-4AE7-A309-21C35F203528}"/>
              </a:ext>
            </a:extLst>
          </p:cNvPr>
          <p:cNvSpPr>
            <a:spLocks noGrp="1"/>
          </p:cNvSpPr>
          <p:nvPr/>
        </p:nvSpPr>
        <p:spPr>
          <a:xfrm>
            <a:off x="36385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Download or update the mPress app, activate the merchant and enter the transaction amount.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85CE807-39EC-418C-BDB0-EAD54407BC70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9839E6D-7887-4EBF-A450-3EE383684CBF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71F185-C985-4117-A3EA-862759A138AB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Tap the card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C1DC3B-002E-4D36-8E1E-65FB721C5F37}"/>
              </a:ext>
            </a:extLst>
          </p:cNvPr>
          <p:cNvSpPr>
            <a:spLocks noGrp="1"/>
          </p:cNvSpPr>
          <p:nvPr/>
        </p:nvSpPr>
        <p:spPr>
          <a:xfrm>
            <a:off x="62674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Select Tap on Phone and ask the customer to tap their contactless card on the back of the phone.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65918DE-06A7-4253-8798-95E2AD71CACE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20AD911-DC14-4E86-85C5-6186DCCA534F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894DE1-B10A-4F93-AD86-0BBA71F8ED4E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Confirm payment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4F9315-814B-4D6E-ADAD-D567E3E3F840}"/>
              </a:ext>
            </a:extLst>
          </p:cNvPr>
          <p:cNvSpPr>
            <a:spLocks noGrp="1"/>
          </p:cNvSpPr>
          <p:nvPr/>
        </p:nvSpPr>
        <p:spPr>
          <a:xfrm>
            <a:off x="88963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The customer enters a PIN when prompted, then the app confirms and records the transaction.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A9F0D1F-248B-4BE1-B7C6-1D5942AD6CD4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07  /  10</a:t>
            </a:r>
          </a:p>
        </p:txBody>
      </p:sp>
    </p:spTree>
    <p:extLst>
      <p:ext uri="{BB962C8B-B14F-4D97-AF65-F5344CB8AC3E}">
        <p14:creationId xmlns:p14="http://schemas.microsoft.com/office/powerpoint/2010/main" val="665207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0CE773-C4C6-4E92-AFA4-844787F93C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539810B-B9AB-4FFA-874A-534426E82B66}"/>
              </a:ext>
            </a:extLst>
          </p:cNvPr>
          <p:cNvSpPr>
            <a:spLocks noGrp="1"/>
          </p:cNvSpPr>
          <p:nvPr/>
        </p:nvSpPr>
        <p:spPr>
          <a:xfrm>
            <a:off x="-4763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9869D3-F3A7-45A9-AFD3-6F3F81A07575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THE TAP ON PHONE SALES PITCH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B53FCA-419C-447E-93B4-F41B62802537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fit, solution and value.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FF9C085-355B-4D38-96F3-B08B5F94F1EF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25AE507-9158-4CEF-891C-62D24F6F94F6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4A809E-A115-4B57-B7EE-006481919AF7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3A78D0-B509-4D9F-80BD-81123CAE4C72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3205C1-6A6E-4EC4-84BE-01F1C71F3A78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Mobile merchants and service businesses that need card acceptance without a separate card machine.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FD3D36-E564-45DB-A8EB-F9F08E44B2A0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907A55DF-81A9-4B03-9645-451D5A36FF4B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983457-9C3F-4EB1-BF93-6C132BD19BD0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3979E1-203F-4F05-9552-65CA4E3D23B8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solution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BE6140-0013-4F05-8C74-E3951AC4AC0C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The mPress app enables contactless payments on a compatible Android NFC smartphone.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8DB5D8F9-D719-44F3-A78B-C0DCD5E22589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1486979F-45BF-454C-8D4F-81869E57C342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2BE277A-A1B4-4736-B02A-0E9AF23E0CFC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B6A5D8-6D34-4510-AF2C-0FAD6E15CCE6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value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36E53E-4085-4F7A-9FD8-02F6B4172E2C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Lower equipment costs, mobile payment acceptance and recorded transactions through the mPress app.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29CFFC0-6CDF-4B45-8F75-6828770C153B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08  / 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AB19AD-0B28-C676-A890-F4E3B768ED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94" y="2143125"/>
            <a:ext cx="962256" cy="962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61B224-DBB1-4D62-C39B-3928BB43C0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2152650"/>
            <a:ext cx="1028700" cy="10287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FEEBFA4-C895-9172-15C2-9B055DB3A8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47" y="2174617"/>
            <a:ext cx="1034847" cy="103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9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52110F-4E3B-437D-88E3-6AF8E09309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152066-2631-4048-A355-DF884A32F9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B609D1-28E5-4CFD-8435-1298F1658A04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6D8C66-D965-4B57-9B72-C6FC7C0ABB6D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practical route from merchant need to first payment.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8A3AF4C3-08C1-4030-B7E1-079BB126BA12}"/>
              </a:ext>
            </a:extLst>
          </p:cNvPr>
          <p:cNvSpPr>
            <a:spLocks noGrp="1"/>
          </p:cNvSpPr>
          <p:nvPr/>
        </p:nvSpPr>
        <p:spPr>
          <a:xfrm>
            <a:off x="2152650" y="2952751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B83D437-1A93-4A62-B8B5-B2F2480B2829}"/>
              </a:ext>
            </a:extLst>
          </p:cNvPr>
          <p:cNvSpPr>
            <a:spLocks noGrp="1"/>
          </p:cNvSpPr>
          <p:nvPr/>
        </p:nvSpPr>
        <p:spPr>
          <a:xfrm>
            <a:off x="1876425" y="2676526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828926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96EAD0-91C4-4E30-8601-C5766EEE3C01}"/>
              </a:ext>
            </a:extLst>
          </p:cNvPr>
          <p:cNvSpPr>
            <a:spLocks noGrp="1"/>
          </p:cNvSpPr>
          <p:nvPr/>
        </p:nvSpPr>
        <p:spPr>
          <a:xfrm>
            <a:off x="933450" y="3467101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4A2201-AC15-4D88-9061-D0AEBF6BAFBE}"/>
              </a:ext>
            </a:extLst>
          </p:cNvPr>
          <p:cNvSpPr>
            <a:spLocks noGrp="1"/>
          </p:cNvSpPr>
          <p:nvPr/>
        </p:nvSpPr>
        <p:spPr>
          <a:xfrm>
            <a:off x="933450" y="3752851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Discover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1A2542-E69E-405C-81AA-DA88732A3F12}"/>
              </a:ext>
            </a:extLst>
          </p:cNvPr>
          <p:cNvSpPr>
            <a:spLocks noGrp="1"/>
          </p:cNvSpPr>
          <p:nvPr/>
        </p:nvSpPr>
        <p:spPr>
          <a:xfrm>
            <a:off x="1009650" y="4152901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the merchant’s business model, payment volumes, locations and need for mobile acceptance.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5B0F815-A34D-4F7E-B97D-5AD50ACDD390}"/>
              </a:ext>
            </a:extLst>
          </p:cNvPr>
          <p:cNvSpPr>
            <a:spLocks noGrp="1"/>
          </p:cNvSpPr>
          <p:nvPr/>
        </p:nvSpPr>
        <p:spPr>
          <a:xfrm>
            <a:off x="4505325" y="2676526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828926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1DEFE7B-0EE1-4C8F-823E-BFA1C289C7A8}"/>
              </a:ext>
            </a:extLst>
          </p:cNvPr>
          <p:cNvSpPr>
            <a:spLocks noGrp="1"/>
          </p:cNvSpPr>
          <p:nvPr/>
        </p:nvSpPr>
        <p:spPr>
          <a:xfrm>
            <a:off x="3562350" y="3467101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5A5AFD-A9F0-4A26-BA85-AE14C3214DAD}"/>
              </a:ext>
            </a:extLst>
          </p:cNvPr>
          <p:cNvSpPr>
            <a:spLocks noGrp="1"/>
          </p:cNvSpPr>
          <p:nvPr/>
        </p:nvSpPr>
        <p:spPr>
          <a:xfrm>
            <a:off x="3562350" y="3752851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Check compatibility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1A4FA4-01EE-4AE7-A309-21C35F203528}"/>
              </a:ext>
            </a:extLst>
          </p:cNvPr>
          <p:cNvSpPr>
            <a:spLocks noGrp="1"/>
          </p:cNvSpPr>
          <p:nvPr/>
        </p:nvSpPr>
        <p:spPr>
          <a:xfrm>
            <a:off x="3638550" y="4152901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the Android version, Google compatibility, NFC capability and connectivity.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85CE807-39EC-418C-BDB0-EAD54407BC70}"/>
              </a:ext>
            </a:extLst>
          </p:cNvPr>
          <p:cNvSpPr>
            <a:spLocks noGrp="1"/>
          </p:cNvSpPr>
          <p:nvPr/>
        </p:nvSpPr>
        <p:spPr>
          <a:xfrm>
            <a:off x="7134225" y="2676526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828926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9839E6D-7887-4EBF-A450-3EE383684CBF}"/>
              </a:ext>
            </a:extLst>
          </p:cNvPr>
          <p:cNvSpPr>
            <a:spLocks noGrp="1"/>
          </p:cNvSpPr>
          <p:nvPr/>
        </p:nvSpPr>
        <p:spPr>
          <a:xfrm>
            <a:off x="6191250" y="3467101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71F185-C985-4117-A3EA-862759A138AB}"/>
              </a:ext>
            </a:extLst>
          </p:cNvPr>
          <p:cNvSpPr>
            <a:spLocks noGrp="1"/>
          </p:cNvSpPr>
          <p:nvPr/>
        </p:nvSpPr>
        <p:spPr>
          <a:xfrm>
            <a:off x="6191250" y="3752851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Activate &amp; test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C1DC3B-002E-4D36-8E1E-65FB721C5F37}"/>
              </a:ext>
            </a:extLst>
          </p:cNvPr>
          <p:cNvSpPr>
            <a:spLocks noGrp="1"/>
          </p:cNvSpPr>
          <p:nvPr/>
        </p:nvSpPr>
        <p:spPr>
          <a:xfrm>
            <a:off x="6267450" y="4152901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Complete merchant activation, install the latest mPress app and run a controlled test transaction.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65918DE-06A7-4253-8798-95E2AD71CACE}"/>
              </a:ext>
            </a:extLst>
          </p:cNvPr>
          <p:cNvSpPr>
            <a:spLocks noGrp="1"/>
          </p:cNvSpPr>
          <p:nvPr/>
        </p:nvSpPr>
        <p:spPr>
          <a:xfrm>
            <a:off x="9763125" y="2676526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828926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20AD911-DC14-4E86-85C5-6186DCCA534F}"/>
              </a:ext>
            </a:extLst>
          </p:cNvPr>
          <p:cNvSpPr>
            <a:spLocks noGrp="1"/>
          </p:cNvSpPr>
          <p:nvPr/>
        </p:nvSpPr>
        <p:spPr>
          <a:xfrm>
            <a:off x="8820150" y="3467101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894DE1-B10A-4F93-AD86-0BBA71F8ED4E}"/>
              </a:ext>
            </a:extLst>
          </p:cNvPr>
          <p:cNvSpPr>
            <a:spLocks noGrp="1"/>
          </p:cNvSpPr>
          <p:nvPr/>
        </p:nvSpPr>
        <p:spPr>
          <a:xfrm>
            <a:off x="8820150" y="3752851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Launch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4F9315-814B-4D6E-ADAD-D567E3E3F840}"/>
              </a:ext>
            </a:extLst>
          </p:cNvPr>
          <p:cNvSpPr>
            <a:spLocks noGrp="1"/>
          </p:cNvSpPr>
          <p:nvPr/>
        </p:nvSpPr>
        <p:spPr>
          <a:xfrm>
            <a:off x="8896350" y="4152901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Start accepting payments and confirm transaction records, customer receipts and ongoing support.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A9F0D1F-248B-4BE1-B7C6-1D5942AD6CD4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09  /  10</a:t>
            </a:r>
          </a:p>
        </p:txBody>
      </p:sp>
    </p:spTree>
    <p:extLst>
      <p:ext uri="{BB962C8B-B14F-4D97-AF65-F5344CB8AC3E}">
        <p14:creationId xmlns:p14="http://schemas.microsoft.com/office/powerpoint/2010/main" val="665207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AE17E1-708F-498F-B8AC-E08F63DBCE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2AFF032-B804-4F6A-94E2-84C6EBF87B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90000"/>
                </a:srgbClr>
              </a:gs>
              <a:gs pos="50000">
                <a:srgbClr val="201A18">
                  <a:alpha val="55000"/>
                </a:srgbClr>
              </a:gs>
              <a:gs pos="100000">
                <a:srgbClr val="201A18">
                  <a:alpha val="90000"/>
                </a:srgbClr>
              </a:gs>
            </a:gsLst>
            <a:lin ang="189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D9BC60-40A8-4ED9-B1A7-0239ED109BBE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918633" cy="400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5CD6FA-3F43-41C5-B91D-88A159441CC6}"/>
              </a:ext>
            </a:extLst>
          </p:cNvPr>
          <p:cNvSpPr>
            <a:spLocks noGrp="1"/>
          </p:cNvSpPr>
          <p:nvPr/>
        </p:nvSpPr>
        <p:spPr>
          <a:xfrm>
            <a:off x="838200" y="1247775"/>
            <a:ext cx="8572500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7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Tap on Phone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E03D9F-7D97-42D1-A7EF-97252125F37A}"/>
              </a:ext>
            </a:extLst>
          </p:cNvPr>
          <p:cNvSpPr>
            <a:spLocks noGrp="1"/>
          </p:cNvSpPr>
          <p:nvPr/>
        </p:nvSpPr>
        <p:spPr>
          <a:xfrm>
            <a:off x="838200" y="2579751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9C83FB-ED3B-4902-A507-6EE441D4829A}"/>
              </a:ext>
            </a:extLst>
          </p:cNvPr>
          <p:cNvSpPr>
            <a:spLocks noGrp="1"/>
          </p:cNvSpPr>
          <p:nvPr/>
        </p:nvSpPr>
        <p:spPr>
          <a:xfrm>
            <a:off x="838200" y="2732150"/>
            <a:ext cx="8132064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 dirty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Tap on Phone helps merchants accept contactless card payments through a compatible Android smartphone.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225BB8-1C27-4131-A829-A0F83FFE7986}"/>
              </a:ext>
            </a:extLst>
          </p:cNvPr>
          <p:cNvSpPr>
            <a:spLocks noGrp="1"/>
          </p:cNvSpPr>
          <p:nvPr/>
        </p:nvSpPr>
        <p:spPr>
          <a:xfrm>
            <a:off x="838200" y="41148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EMAIL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9D5A5-8550-4ABB-9A7A-1D152E6F2C3C}"/>
              </a:ext>
            </a:extLst>
          </p:cNvPr>
          <p:cNvSpPr>
            <a:spLocks noGrp="1"/>
          </p:cNvSpPr>
          <p:nvPr/>
        </p:nvSpPr>
        <p:spPr>
          <a:xfrm>
            <a:off x="1885950" y="41148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sales@iveri.com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7B44F317-4E8C-498E-96E9-1A235F564DEA}"/>
              </a:ext>
            </a:extLst>
          </p:cNvPr>
          <p:cNvSpPr>
            <a:spLocks noGrp="1"/>
          </p:cNvSpPr>
          <p:nvPr/>
        </p:nvSpPr>
        <p:spPr>
          <a:xfrm>
            <a:off x="838200" y="44958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413E8-F456-4ECC-99C3-AF625DC85904}"/>
              </a:ext>
            </a:extLst>
          </p:cNvPr>
          <p:cNvSpPr>
            <a:spLocks noGrp="1"/>
          </p:cNvSpPr>
          <p:nvPr/>
        </p:nvSpPr>
        <p:spPr>
          <a:xfrm>
            <a:off x="838200" y="46101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PHONE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F70E3B-0F08-4673-8ADD-6E8BA3F16953}"/>
              </a:ext>
            </a:extLst>
          </p:cNvPr>
          <p:cNvSpPr>
            <a:spLocks noGrp="1"/>
          </p:cNvSpPr>
          <p:nvPr/>
        </p:nvSpPr>
        <p:spPr>
          <a:xfrm>
            <a:off x="1885950" y="46101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+27 11 269 4000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27FCD643-572B-42E0-96AD-FC12B722520F}"/>
              </a:ext>
            </a:extLst>
          </p:cNvPr>
          <p:cNvSpPr>
            <a:spLocks noGrp="1"/>
          </p:cNvSpPr>
          <p:nvPr/>
        </p:nvSpPr>
        <p:spPr>
          <a:xfrm>
            <a:off x="838200" y="49911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BADF0F-E71B-40D9-AD89-D66F03D1C1F6}"/>
              </a:ext>
            </a:extLst>
          </p:cNvPr>
          <p:cNvSpPr>
            <a:spLocks noGrp="1"/>
          </p:cNvSpPr>
          <p:nvPr/>
        </p:nvSpPr>
        <p:spPr>
          <a:xfrm>
            <a:off x="838200" y="51054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033A0F-6903-41FA-80A4-B819561A0AAF}"/>
              </a:ext>
            </a:extLst>
          </p:cNvPr>
          <p:cNvSpPr>
            <a:spLocks noGrp="1"/>
          </p:cNvSpPr>
          <p:nvPr/>
        </p:nvSpPr>
        <p:spPr>
          <a:xfrm>
            <a:off x="1885950" y="51054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www.iveri.com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12DD30F6-F5BD-41C4-9D9F-87A8E782E08F}"/>
              </a:ext>
            </a:extLst>
          </p:cNvPr>
          <p:cNvSpPr>
            <a:spLocks noGrp="1"/>
          </p:cNvSpPr>
          <p:nvPr/>
        </p:nvSpPr>
        <p:spPr>
          <a:xfrm>
            <a:off x="838200" y="54864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D3CFC6-57F7-48F7-B847-49B29F672566}"/>
              </a:ext>
            </a:extLst>
          </p:cNvPr>
          <p:cNvSpPr>
            <a:spLocks noGrp="1"/>
          </p:cNvSpPr>
          <p:nvPr/>
        </p:nvSpPr>
        <p:spPr>
          <a:xfrm>
            <a:off x="838200" y="6362700"/>
            <a:ext cx="5715000" cy="2095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93">
                <a:solidFill>
                  <a:srgbClr val="FFFFFF">
                    <a:alpha val="75000"/>
                  </a:srgbClr>
                </a:solidFill>
                <a:latin typeface="Gotham"/>
                <a:ea typeface="Gotham"/>
                <a:cs typeface="Gotham"/>
              </a:rPr>
              <a:t>iVeri  ·  payment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940201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5551752791846839733857D969282" ma:contentTypeVersion="12" ma:contentTypeDescription="Create a new document." ma:contentTypeScope="" ma:versionID="1a8879fd3849ec4a89c4804a65ce9991">
  <xsd:schema xmlns:xsd="http://www.w3.org/2001/XMLSchema" xmlns:xs="http://www.w3.org/2001/XMLSchema" xmlns:p="http://schemas.microsoft.com/office/2006/metadata/properties" xmlns:ns2="6fd79a57-a136-4001-b63b-ebf2e0873090" xmlns:ns3="aec69202-f343-4d69-99e9-f110f55a0e16" targetNamespace="http://schemas.microsoft.com/office/2006/metadata/properties" ma:root="true" ma:fieldsID="2204e73a83888030289a66b14e671ba9" ns2:_="" ns3:_="">
    <xsd:import namespace="6fd79a57-a136-4001-b63b-ebf2e0873090"/>
    <xsd:import namespace="aec69202-f343-4d69-99e9-f110f55a0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79a57-a136-4001-b63b-ebf2e08730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fd3fa0f-915b-4857-8d47-4a506cafe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69202-f343-4d69-99e9-f110f55a0e1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5b73be0-9df8-4164-bb2c-fbd67b497463}" ma:internalName="TaxCatchAll" ma:showField="CatchAllData" ma:web="aec69202-f343-4d69-99e9-f110f55a0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69202-f343-4d69-99e9-f110f55a0e16" xsi:nil="true"/>
    <lcf76f155ced4ddcb4097134ff3c332f xmlns="6fd79a57-a136-4001-b63b-ebf2e08730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B9C0D24-8111-4AEF-982D-B658279161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79a57-a136-4001-b63b-ebf2e0873090"/>
    <ds:schemaRef ds:uri="aec69202-f343-4d69-99e9-f110f55a0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109D37-C828-4B50-B4E8-365B78880F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293A1A-0D70-4A5E-8559-6EF08726DE61}">
  <ds:schemaRefs>
    <ds:schemaRef ds:uri="http://schemas.microsoft.com/office/2006/metadata/properties"/>
    <ds:schemaRef ds:uri="http://schemas.microsoft.com/office/infopath/2007/PartnerControls"/>
    <ds:schemaRef ds:uri="aec69202-f343-4d69-99e9-f110f55a0e16"/>
    <ds:schemaRef ds:uri="6fd79a57-a136-4001-b63b-ebf2e087309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841</Words>
  <Application>Microsoft Office PowerPoint</Application>
  <DocSecurity>0</DocSecurity>
  <PresentationFormat>Widescreen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Gotham</vt:lpstr>
      <vt:lpstr>Gotham Black</vt:lpstr>
      <vt:lpstr>Gotham Light</vt:lpstr>
      <vt:lpstr>Gotham Thin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Stephanie Rankin</cp:lastModifiedBy>
  <cp:revision>1</cp:revision>
  <dcterms:created xsi:type="dcterms:W3CDTF">2026-09-21T12:44:33Z</dcterms:created>
  <dcterms:modified xsi:type="dcterms:W3CDTF">2026-09-22T11:19:23Z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0x01010057E5551752791846839733857D969282</vt:lpwstr>
  </property>
  <property fmtid="{D5CDD505-2E9C-101B-9397-08002B2CF9AE}" pid="3" name="MediaServiceImageTags">
    <vt:lpwstr/>
  </property>
</Properties>
</file>