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8B32E7-49B0-4CF5-9825-1279E3B354B5}" v="1" dt="2026-09-22T11:12:03.96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Rankin" userId="07320830-b9ea-49d7-bb12-da11a9291aad" providerId="ADAL" clId="{61A47599-7D87-499A-BB8C-4BE6D12DD1F9}"/>
    <pc:docChg chg="custSel modSld">
      <pc:chgData name="Stephanie Rankin" userId="07320830-b9ea-49d7-bb12-da11a9291aad" providerId="ADAL" clId="{61A47599-7D87-499A-BB8C-4BE6D12DD1F9}" dt="2026-09-22T11:12:03.960" v="71"/>
      <pc:docMkLst>
        <pc:docMk/>
      </pc:docMkLst>
      <pc:sldChg chg="delSp modSp mod">
        <pc:chgData name="Stephanie Rankin" userId="07320830-b9ea-49d7-bb12-da11a9291aad" providerId="ADAL" clId="{61A47599-7D87-499A-BB8C-4BE6D12DD1F9}" dt="2026-09-22T11:10:33.577" v="9" actId="478"/>
        <pc:sldMkLst>
          <pc:docMk/>
          <pc:sldMk cId="83834949" sldId="260"/>
        </pc:sldMkLst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0" creationId="{12AC9144-99BC-40CD-BEEE-B71423F6F066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1" creationId="{1B35FB50-7CBC-4BFC-BA5F-DDDF423068E0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2" creationId="{8EDA852A-8335-4BF1-B043-B93A3F908001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3" creationId="{15B50E54-321B-4409-A518-C7AA040AB93B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4" creationId="{28AA9E31-A20A-42D5-999C-0E8C3AD92929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5" creationId="{59657783-2A22-4CF5-8425-674EC2D245F1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6" creationId="{EABEC0C5-9D3B-473E-8AE0-C1A210C75A02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8" creationId="{6D6D5B1D-597D-4721-9818-179D1B41CECC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19" creationId="{A3C0B44E-1FB4-4282-9E39-21D1E427F16B}"/>
          </ac:spMkLst>
        </pc:spChg>
        <pc:spChg chg="del">
          <ac:chgData name="Stephanie Rankin" userId="07320830-b9ea-49d7-bb12-da11a9291aad" providerId="ADAL" clId="{61A47599-7D87-499A-BB8C-4BE6D12DD1F9}" dt="2026-09-22T11:10:05.851" v="0" actId="478"/>
          <ac:spMkLst>
            <pc:docMk/>
            <pc:sldMk cId="83834949" sldId="260"/>
            <ac:spMk id="20" creationId="{7E1E8C5B-A579-4E80-B57A-435FDA42B2C9}"/>
          </ac:spMkLst>
        </pc:spChg>
        <pc:spChg chg="del">
          <ac:chgData name="Stephanie Rankin" userId="07320830-b9ea-49d7-bb12-da11a9291aad" providerId="ADAL" clId="{61A47599-7D87-499A-BB8C-4BE6D12DD1F9}" dt="2026-09-22T11:10:29.619" v="6" actId="478"/>
          <ac:spMkLst>
            <pc:docMk/>
            <pc:sldMk cId="83834949" sldId="260"/>
            <ac:spMk id="26" creationId="{7BA752E8-1BE2-4C74-9D37-632FDD90DDB3}"/>
          </ac:spMkLst>
        </pc:spChg>
        <pc:spChg chg="del">
          <ac:chgData name="Stephanie Rankin" userId="07320830-b9ea-49d7-bb12-da11a9291aad" providerId="ADAL" clId="{61A47599-7D87-499A-BB8C-4BE6D12DD1F9}" dt="2026-09-22T11:10:28.846" v="5" actId="478"/>
          <ac:spMkLst>
            <pc:docMk/>
            <pc:sldMk cId="83834949" sldId="260"/>
            <ac:spMk id="27" creationId="{378C21E6-F828-4603-8F26-C043881636D3}"/>
          </ac:spMkLst>
        </pc:spChg>
        <pc:spChg chg="del">
          <ac:chgData name="Stephanie Rankin" userId="07320830-b9ea-49d7-bb12-da11a9291aad" providerId="ADAL" clId="{61A47599-7D87-499A-BB8C-4BE6D12DD1F9}" dt="2026-09-22T11:10:32.255" v="8" actId="478"/>
          <ac:spMkLst>
            <pc:docMk/>
            <pc:sldMk cId="83834949" sldId="260"/>
            <ac:spMk id="28" creationId="{4E9C6B8F-B08B-4439-A799-DB6997A6EED9}"/>
          </ac:spMkLst>
        </pc:spChg>
        <pc:spChg chg="del">
          <ac:chgData name="Stephanie Rankin" userId="07320830-b9ea-49d7-bb12-da11a9291aad" providerId="ADAL" clId="{61A47599-7D87-499A-BB8C-4BE6D12DD1F9}" dt="2026-09-22T11:10:33.577" v="9" actId="478"/>
          <ac:spMkLst>
            <pc:docMk/>
            <pc:sldMk cId="83834949" sldId="260"/>
            <ac:spMk id="29" creationId="{06724CD4-F092-4DD0-9F29-D9D4710C568A}"/>
          </ac:spMkLst>
        </pc:spChg>
        <pc:spChg chg="del">
          <ac:chgData name="Stephanie Rankin" userId="07320830-b9ea-49d7-bb12-da11a9291aad" providerId="ADAL" clId="{61A47599-7D87-499A-BB8C-4BE6D12DD1F9}" dt="2026-09-22T11:10:31.394" v="7" actId="478"/>
          <ac:spMkLst>
            <pc:docMk/>
            <pc:sldMk cId="83834949" sldId="260"/>
            <ac:spMk id="30" creationId="{F10A8793-3677-4098-BFC7-73C9AFE7944D}"/>
          </ac:spMkLst>
        </pc:spChg>
        <pc:spChg chg="del">
          <ac:chgData name="Stephanie Rankin" userId="07320830-b9ea-49d7-bb12-da11a9291aad" providerId="ADAL" clId="{61A47599-7D87-499A-BB8C-4BE6D12DD1F9}" dt="2026-09-22T11:10:09.460" v="2" actId="478"/>
          <ac:spMkLst>
            <pc:docMk/>
            <pc:sldMk cId="83834949" sldId="260"/>
            <ac:spMk id="37" creationId="{39480B60-0DCA-43A5-80B8-EB8148DD1D85}"/>
          </ac:spMkLst>
        </pc:spChg>
        <pc:spChg chg="mod">
          <ac:chgData name="Stephanie Rankin" userId="07320830-b9ea-49d7-bb12-da11a9291aad" providerId="ADAL" clId="{61A47599-7D87-499A-BB8C-4BE6D12DD1F9}" dt="2026-09-22T11:10:12.356" v="3" actId="14100"/>
          <ac:spMkLst>
            <pc:docMk/>
            <pc:sldMk cId="83834949" sldId="260"/>
            <ac:spMk id="40" creationId="{C1592DAE-F07F-4865-8C0F-3DBC7BC5D4E0}"/>
          </ac:spMkLst>
        </pc:spChg>
        <pc:picChg chg="del">
          <ac:chgData name="Stephanie Rankin" userId="07320830-b9ea-49d7-bb12-da11a9291aad" providerId="ADAL" clId="{61A47599-7D87-499A-BB8C-4BE6D12DD1F9}" dt="2026-09-22T11:10:27.627" v="4" actId="478"/>
          <ac:picMkLst>
            <pc:docMk/>
            <pc:sldMk cId="83834949" sldId="260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0:08.315" v="1" actId="478"/>
          <ac:picMkLst>
            <pc:docMk/>
            <pc:sldMk cId="83834949" sldId="260"/>
            <ac:picMk id="85" creationId="{00000000-0000-0000-0000-000000000000}"/>
          </ac:picMkLst>
        </pc:picChg>
      </pc:sldChg>
      <pc:sldChg chg="modSp mod">
        <pc:chgData name="Stephanie Rankin" userId="07320830-b9ea-49d7-bb12-da11a9291aad" providerId="ADAL" clId="{61A47599-7D87-499A-BB8C-4BE6D12DD1F9}" dt="2026-09-22T11:11:41.079" v="61" actId="1035"/>
        <pc:sldMkLst>
          <pc:docMk/>
          <pc:sldMk cId="1905507056" sldId="261"/>
        </pc:sldMkLst>
        <pc:spChg chg="mod">
          <ac:chgData name="Stephanie Rankin" userId="07320830-b9ea-49d7-bb12-da11a9291aad" providerId="ADAL" clId="{61A47599-7D87-499A-BB8C-4BE6D12DD1F9}" dt="2026-09-22T11:10:41.489" v="11" actId="1035"/>
          <ac:spMkLst>
            <pc:docMk/>
            <pc:sldMk cId="1905507056" sldId="261"/>
            <ac:spMk id="4" creationId="{227257AA-C102-447F-835D-E331536EB4F8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8" creationId="{8ACAF3D2-4104-4FEC-9D3F-FEB2D56DB285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10" creationId="{56DCB655-C3DD-4EA8-8C3E-72F241EDD526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11" creationId="{118B3A02-2E95-4175-AC5F-4EA8338D1C7D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12" creationId="{6C425452-ACA2-4A54-BF57-83970825BE5B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14" creationId="{4ACD3B1B-06FA-4D15-B90C-2F4D10CBC9BF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15" creationId="{60F8F6B0-450D-404C-BE52-273B4F9AAA85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17" creationId="{15649827-9BB4-47D4-AA0F-B3657596961B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18" creationId="{323A42A6-4A68-459F-B67F-562D04B1C866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20" creationId="{F830C834-AD45-4550-BDC8-C8DC506FB800}"/>
          </ac:spMkLst>
        </pc:spChg>
        <pc:spChg chg="mod">
          <ac:chgData name="Stephanie Rankin" userId="07320830-b9ea-49d7-bb12-da11a9291aad" providerId="ADAL" clId="{61A47599-7D87-499A-BB8C-4BE6D12DD1F9}" dt="2026-09-22T11:11:41.079" v="61" actId="1035"/>
          <ac:spMkLst>
            <pc:docMk/>
            <pc:sldMk cId="1905507056" sldId="261"/>
            <ac:spMk id="22" creationId="{A7575420-5C20-47F6-B60E-936940AAB5FB}"/>
          </ac:spMkLst>
        </pc:spChg>
      </pc:sldChg>
      <pc:sldChg chg="addSp delSp modSp mod modAnim">
        <pc:chgData name="Stephanie Rankin" userId="07320830-b9ea-49d7-bb12-da11a9291aad" providerId="ADAL" clId="{61A47599-7D87-499A-BB8C-4BE6D12DD1F9}" dt="2026-09-22T11:12:03.960" v="71"/>
        <pc:sldMkLst>
          <pc:docMk/>
          <pc:sldMk cId="83834949" sldId="263"/>
        </pc:sldMkLst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0" creationId="{12AC9144-99BC-40CD-BEEE-B71423F6F066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2" creationId="{8EDA852A-8335-4BF1-B043-B93A3F908001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3" creationId="{15B50E54-321B-4409-A518-C7AA040AB93B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4" creationId="{28AA9E31-A20A-42D5-999C-0E8C3AD92929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5" creationId="{59657783-2A22-4CF5-8425-674EC2D245F1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6" creationId="{EABEC0C5-9D3B-473E-8AE0-C1A210C75A02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7" creationId="{8DDF7F28-FFCC-4248-B3B4-60971418A3B1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8" creationId="{6D6D5B1D-597D-4721-9818-179D1B41CECC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19" creationId="{A3C0B44E-1FB4-4282-9E39-21D1E427F16B}"/>
          </ac:spMkLst>
        </pc:spChg>
        <pc:spChg chg="del">
          <ac:chgData name="Stephanie Rankin" userId="07320830-b9ea-49d7-bb12-da11a9291aad" providerId="ADAL" clId="{61A47599-7D87-499A-BB8C-4BE6D12DD1F9}" dt="2026-09-22T11:11:48.336" v="62" actId="478"/>
          <ac:spMkLst>
            <pc:docMk/>
            <pc:sldMk cId="83834949" sldId="263"/>
            <ac:spMk id="20" creationId="{7E1E8C5B-A579-4E80-B57A-435FDA42B2C9}"/>
          </ac:spMkLst>
        </pc:spChg>
        <pc:spChg chg="del">
          <ac:chgData name="Stephanie Rankin" userId="07320830-b9ea-49d7-bb12-da11a9291aad" providerId="ADAL" clId="{61A47599-7D87-499A-BB8C-4BE6D12DD1F9}" dt="2026-09-22T11:11:51.101" v="65" actId="478"/>
          <ac:spMkLst>
            <pc:docMk/>
            <pc:sldMk cId="83834949" sldId="263"/>
            <ac:spMk id="26" creationId="{7BA752E8-1BE2-4C74-9D37-632FDD90DDB3}"/>
          </ac:spMkLst>
        </pc:spChg>
        <pc:spChg chg="del">
          <ac:chgData name="Stephanie Rankin" userId="07320830-b9ea-49d7-bb12-da11a9291aad" providerId="ADAL" clId="{61A47599-7D87-499A-BB8C-4BE6D12DD1F9}" dt="2026-09-22T11:11:50.405" v="64" actId="478"/>
          <ac:spMkLst>
            <pc:docMk/>
            <pc:sldMk cId="83834949" sldId="263"/>
            <ac:spMk id="27" creationId="{378C21E6-F828-4603-8F26-C043881636D3}"/>
          </ac:spMkLst>
        </pc:spChg>
        <pc:spChg chg="del">
          <ac:chgData name="Stephanie Rankin" userId="07320830-b9ea-49d7-bb12-da11a9291aad" providerId="ADAL" clId="{61A47599-7D87-499A-BB8C-4BE6D12DD1F9}" dt="2026-09-22T11:11:53.009" v="67" actId="478"/>
          <ac:spMkLst>
            <pc:docMk/>
            <pc:sldMk cId="83834949" sldId="263"/>
            <ac:spMk id="28" creationId="{4E9C6B8F-B08B-4439-A799-DB6997A6EED9}"/>
          </ac:spMkLst>
        </pc:spChg>
        <pc:spChg chg="del">
          <ac:chgData name="Stephanie Rankin" userId="07320830-b9ea-49d7-bb12-da11a9291aad" providerId="ADAL" clId="{61A47599-7D87-499A-BB8C-4BE6D12DD1F9}" dt="2026-09-22T11:11:55.869" v="68" actId="478"/>
          <ac:spMkLst>
            <pc:docMk/>
            <pc:sldMk cId="83834949" sldId="263"/>
            <ac:spMk id="29" creationId="{06724CD4-F092-4DD0-9F29-D9D4710C568A}"/>
          </ac:spMkLst>
        </pc:spChg>
        <pc:spChg chg="del">
          <ac:chgData name="Stephanie Rankin" userId="07320830-b9ea-49d7-bb12-da11a9291aad" providerId="ADAL" clId="{61A47599-7D87-499A-BB8C-4BE6D12DD1F9}" dt="2026-09-22T11:11:51.818" v="66" actId="478"/>
          <ac:spMkLst>
            <pc:docMk/>
            <pc:sldMk cId="83834949" sldId="263"/>
            <ac:spMk id="30" creationId="{F10A8793-3677-4098-BFC7-73C9AFE7944D}"/>
          </ac:spMkLst>
        </pc:spChg>
        <pc:spChg chg="del">
          <ac:chgData name="Stephanie Rankin" userId="07320830-b9ea-49d7-bb12-da11a9291aad" providerId="ADAL" clId="{61A47599-7D87-499A-BB8C-4BE6D12DD1F9}" dt="2026-09-22T11:11:59.704" v="70" actId="478"/>
          <ac:spMkLst>
            <pc:docMk/>
            <pc:sldMk cId="83834949" sldId="263"/>
            <ac:spMk id="37" creationId="{39480B60-0DCA-43A5-80B8-EB8148DD1D85}"/>
          </ac:spMkLst>
        </pc:spChg>
        <pc:picChg chg="add mod">
          <ac:chgData name="Stephanie Rankin" userId="07320830-b9ea-49d7-bb12-da11a9291aad" providerId="ADAL" clId="{61A47599-7D87-499A-BB8C-4BE6D12DD1F9}" dt="2026-09-22T11:12:03.960" v="71"/>
          <ac:picMkLst>
            <pc:docMk/>
            <pc:sldMk cId="83834949" sldId="263"/>
            <ac:picMk id="3" creationId="{1BCCF519-F10A-3398-675F-085F94FD02C8}"/>
          </ac:picMkLst>
        </pc:picChg>
        <pc:picChg chg="add mod">
          <ac:chgData name="Stephanie Rankin" userId="07320830-b9ea-49d7-bb12-da11a9291aad" providerId="ADAL" clId="{61A47599-7D87-499A-BB8C-4BE6D12DD1F9}" dt="2026-09-22T11:12:03.960" v="71"/>
          <ac:picMkLst>
            <pc:docMk/>
            <pc:sldMk cId="83834949" sldId="263"/>
            <ac:picMk id="5" creationId="{BB76E926-F63D-7431-5EB2-66A471E5A917}"/>
          </ac:picMkLst>
        </pc:picChg>
        <pc:picChg chg="add mod">
          <ac:chgData name="Stephanie Rankin" userId="07320830-b9ea-49d7-bb12-da11a9291aad" providerId="ADAL" clId="{61A47599-7D87-499A-BB8C-4BE6D12DD1F9}" dt="2026-09-22T11:12:03.960" v="71"/>
          <ac:picMkLst>
            <pc:docMk/>
            <pc:sldMk cId="83834949" sldId="263"/>
            <ac:picMk id="31" creationId="{11CDA36A-B678-93D9-F125-2AE94D9B693C}"/>
          </ac:picMkLst>
        </pc:picChg>
        <pc:picChg chg="del">
          <ac:chgData name="Stephanie Rankin" userId="07320830-b9ea-49d7-bb12-da11a9291aad" providerId="ADAL" clId="{61A47599-7D87-499A-BB8C-4BE6D12DD1F9}" dt="2026-09-22T11:11:49.672" v="63" actId="478"/>
          <ac:picMkLst>
            <pc:docMk/>
            <pc:sldMk cId="83834949" sldId="263"/>
            <ac:picMk id="78" creationId="{00000000-0000-0000-0000-000000000000}"/>
          </ac:picMkLst>
        </pc:picChg>
        <pc:picChg chg="del">
          <ac:chgData name="Stephanie Rankin" userId="07320830-b9ea-49d7-bb12-da11a9291aad" providerId="ADAL" clId="{61A47599-7D87-499A-BB8C-4BE6D12DD1F9}" dt="2026-09-22T11:11:57.354" v="69" actId="478"/>
          <ac:picMkLst>
            <pc:docMk/>
            <pc:sldMk cId="83834949" sldId="263"/>
            <ac:picMk id="85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https://www.iveri.com/sales-hub-batch ; https://iys-ice.iveri.com/merchant-solutions/batch/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https://www.iveri.com/sales-hub-batch ; https://iys-ice.iveri.com/merchant-solutions/batch/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https://www.iveri.com/sales-hub-batch ; https://iys-ice.iveri.com/merchant-solutions/batch/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https://www.iveri.com/sales-hub-batch ; https://iys-ice.iveri.com/merchant-solutions/batch/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https://www.iveri.com/sales-hub-batch ; https://iys-ice.iveri.com/merchant-solutions/batch/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Sources: https://www.iveri.com/sales-hub-batch ; https://iys-ice.iveri.com/merchant-solutions/batch/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56D27-35D6-4968-B148-35AE310E7B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259F13-06E1-430E-9850-457AD8178B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41959A-4026-4D4B-A8F8-2F8683A4B3D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96A2BC8-1B53-4119-AD53-CF3074BC3FF2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3C3082-3D50-4F5F-BEE1-02B1689E594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650EC2-909E-4C81-A0D1-D34C9A34E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E84D0C5-857F-4FB7-A9F5-46A12D4814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F3855C3-9343-4878-9189-8129EE670DB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C1E93-D9FD-4BD2-9B83-5C9CDE79FF6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18548E-A757-4B07-968D-C3B0F7D6B0E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53476-EE54-40EE-89CB-8C043C4E96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8FD41-0255-4B9A-83BA-7967E04648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FFD448-2842-4451-BE4C-6C2557588E3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61C075-8CE8-4FF8-A285-3F01519D900B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CA974F-8BD0-414F-9D17-B6A7969772B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B61BCC-9A3F-4980-A732-DB133A255F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F18BF0-93FE-4A4B-B182-4FB6A5F6B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183CAA-F7BF-41F7-ABDD-453DBDE8526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B30873-7930-49BB-BD20-8512B94780D0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4550587-1AA4-4BFE-843F-F5DA8ECEE17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0147E3-E1D7-4C22-9ED8-1DF7F9F214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2A6D1-FEF4-44AC-97DA-080C58C641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5A1072-3BF4-4BF5-AA33-6F8FE11927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D009180-A057-491D-ACD6-147CA8AE17B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D73B1B-E493-4AE0-A3A8-84A02B5ACAF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BB7BB2-667D-4A1F-A2EB-C7BCE80528AC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571D65E-40FB-49F7-BE3B-F12DECB6CB0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C506F15-6D03-4C7C-A530-F5A589EE483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01D31B2-9BB6-4F32-80AE-D5EDC21074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66C6D1-1B3E-4A6A-8462-943ABE239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F11DFA-6BAF-480C-B072-13D73B26392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082263A-F560-47E8-ABB9-E320F70255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29F28A6-F4F2-4146-9577-F0911AB66D31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DB3BC22-2343-4D61-86B3-3C425F3B362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AE40662-025A-4548-A8B0-97208BF0BAE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A4ABC-B171-4707-81FA-70A3A212D92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62EED3-21E9-4AA4-8826-0640035396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93CBC8-9B80-4AAC-94CC-2B8188583F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FA66A7-1088-424D-A74B-4CDDBE0D1EFB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4059D5-D99A-401F-8328-3D271B0F6B9F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A4EDB7-FD31-4FC3-BC79-83A023E7AB7D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BC705E-F881-4310-B067-35698D552FC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421BA4-61D9-4CEA-86E4-CFA80C30B8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693ED8-0D1F-4C32-96FA-452BA25292A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BF70E8-7BDB-4A68-BF2B-ED918760EA18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3F62F4-F33E-4332-A439-3F989D6FB4E5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0A79A0-EEF3-4099-B673-7E8AECEA117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8A9A3B9-13D1-4517-9C2C-834C60BCB5F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6201F7-4D97-455D-A6DA-C7439C25C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02E2450-AB27-4635-8CFA-8F8A409D92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81A53-8804-4DB4-AF56-92DC5CDBF721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11E892-EFE6-47A1-9B43-95DB9CD1DB8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E2DA4-5939-4948-AE29-999FBB4EE7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4B9ED2C-FC61-42A0-9EEA-ED376FDCD8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1105AAF-8F4F-46D1-B3B6-4CEA45641F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F0D321-A800-405E-9BAF-7E4E49A7A3E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DCEA-5259-4157-BCFB-427708350CC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A7BB7D-7E55-4A5E-8F94-0626B64A073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15D731-A405-479F-BF65-C9F914A957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696E322-296E-4EAE-89DF-F55C9C4020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3597FD-76CB-4123-927D-26CAB31447F9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578ED6-E9B2-48A4-A38E-851761ACF13A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11E543-956B-4320-84E9-F6158F4DDF68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1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B2E75BF-AE87-4D94-A8AA-D511EC3B29A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2A3988F-487C-50AA-1E85-B8413D4D23C5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39" y="0"/>
            <a:ext cx="12185522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CB94A37-86D9-4EB8-8E95-1111F262E5D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201A18">
                  <a:alpha val="92000"/>
                </a:srgbClr>
              </a:gs>
              <a:gs pos="50000">
                <a:srgbClr val="201A18">
                  <a:alpha val="82000"/>
                </a:srgbClr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1D31BA1-EC83-4303-A3BF-0E9DCC98B34D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>
            <a:gsLst>
              <a:gs pos="0">
                <a:srgbClr val="14100E">
                  <a:alpha val="0"/>
                </a:srgbClr>
              </a:gs>
              <a:gs pos="100000">
                <a:srgbClr val="201A18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9858EF8-0FDD-42E4-8A07-A1F7D7226C31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1006122" cy="43815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209550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C73E272E-DD3E-44A1-B41D-8C3FC6AD43D6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PRODUCT OVERVIEW  · 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8B7F133-8440-423C-B55F-970A5AF732A2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9525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iVeri Batch,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Volume payments.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7D01ADA-4CFC-4E2B-BE85-036512515817}"/>
              </a:ext>
            </a:extLst>
          </p:cNvPr>
          <p:cNvSpPr>
            <a:spLocks noGrp="1"/>
          </p:cNvSpPr>
          <p:nvPr/>
        </p:nvSpPr>
        <p:spPr>
          <a:xfrm>
            <a:off x="838200" y="4953000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FAB0E75-4CF1-4213-9DDC-79AA2B5FDBA2}"/>
              </a:ext>
            </a:extLst>
          </p:cNvPr>
          <p:cNvSpPr>
            <a:spLocks noGrp="1"/>
          </p:cNvSpPr>
          <p:nvPr/>
        </p:nvSpPr>
        <p:spPr>
          <a:xfrm>
            <a:off x="838200" y="5219700"/>
            <a:ext cx="6096000" cy="723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Process regular card-payment collections in secure batches, on the date the merchant chooses.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4F71637-9419-4FC0-A7B5-5EC2B20081E2}"/>
              </a:ext>
            </a:extLst>
          </p:cNvPr>
          <p:cNvSpPr>
            <a:spLocks noGrp="1"/>
          </p:cNvSpPr>
          <p:nvPr/>
        </p:nvSpPr>
        <p:spPr>
          <a:xfrm>
            <a:off x="838200" y="6305550"/>
            <a:ext cx="447675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1" i="0" spc="42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Sales Enablement  ·  iVeri Payment Technologies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35323D-D65B-4B43-8C9C-8D65709963BC}"/>
              </a:ext>
            </a:extLst>
          </p:cNvPr>
          <p:cNvSpPr>
            <a:spLocks noGrp="1"/>
          </p:cNvSpPr>
          <p:nvPr/>
        </p:nvSpPr>
        <p:spPr>
          <a:xfrm>
            <a:off x="5600700" y="6305550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70000"/>
                  </a:srgbClr>
                </a:solidFill>
                <a:latin typeface="Roboto"/>
                <a:ea typeface="Roboto"/>
                <a:cs typeface="Roboto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21658490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94496F2-963D-4CEF-A9AD-9312218B26E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B312C"/>
              </a:gs>
              <a:gs pos="50000">
                <a:srgbClr val="201A18"/>
              </a:gs>
              <a:gs pos="100000">
                <a:srgbClr val="140F0E"/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3">
            <a:alphaModFix amt="70000"/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96250" y="0"/>
            <a:ext cx="409575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14E234E-A97C-4487-B172-38B4B6151405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19050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B1614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683C9E43-8D1C-4244-B07F-75B3779904F5}"/>
              </a:ext>
            </a:extLst>
          </p:cNvPr>
          <p:cNvSpPr>
            <a:spLocks noGrp="1"/>
          </p:cNvSpPr>
          <p:nvPr/>
        </p:nvSpPr>
        <p:spPr>
          <a:xfrm>
            <a:off x="8096250" y="64008"/>
            <a:ext cx="4095750" cy="6858000"/>
          </a:xfrm>
          <a:prstGeom prst="rect">
            <a:avLst/>
          </a:prstGeom>
          <a:solidFill>
            <a:srgbClr val="9F0107">
              <a:alpha val="1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Picture 5"/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5334000" y="1287819"/>
            <a:ext cx="3429000" cy="4187112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B1D7E95-17C9-49BB-B5C1-8A4623F46098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B7C8D22-38F3-4810-AABB-742F4FC73447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8953500" cy="1325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3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</a:t>
            </a:r>
            <a:r>
              <a:rPr sz="43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what we'll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0070B6-1D0C-4CC5-B1D1-6D6B159D1AC7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60969EF-C69F-4B9D-8E50-BBA119B7FA67}"/>
              </a:ext>
            </a:extLst>
          </p:cNvPr>
          <p:cNvSpPr>
            <a:spLocks noGrp="1"/>
          </p:cNvSpPr>
          <p:nvPr/>
        </p:nvSpPr>
        <p:spPr>
          <a:xfrm>
            <a:off x="1581150" y="2419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What is Batch?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A1DE2829-6668-4CFC-B205-84E2071EB5A8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0C9DBC-77D6-4B9E-8E8C-2306519ED1AA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88A159D-E0D8-46EE-9CE8-EEF9EC137D72}"/>
              </a:ext>
            </a:extLst>
          </p:cNvPr>
          <p:cNvSpPr>
            <a:spLocks noGrp="1"/>
          </p:cNvSpPr>
          <p:nvPr/>
        </p:nvSpPr>
        <p:spPr>
          <a:xfrm>
            <a:off x="1581150" y="2990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Why merchants choose it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67068266-7C27-4761-9464-A652A739B05D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199D123-FF4D-4E5F-BCBE-C5BE36E69737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8773BCB-AC5B-4F6A-AAF2-042A4761C106}"/>
              </a:ext>
            </a:extLst>
          </p:cNvPr>
          <p:cNvSpPr>
            <a:spLocks noGrp="1"/>
          </p:cNvSpPr>
          <p:nvPr/>
        </p:nvSpPr>
        <p:spPr>
          <a:xfrm>
            <a:off x="1581150" y="3562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Core capabilities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29A0C442-B7F7-41F3-B2AC-BD83899BE1A6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2603360-561D-491D-9AD3-4C6D6D08CEDF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6796BE6-790F-4288-AE04-01954799F503}"/>
              </a:ext>
            </a:extLst>
          </p:cNvPr>
          <p:cNvSpPr>
            <a:spLocks noGrp="1"/>
          </p:cNvSpPr>
          <p:nvPr/>
        </p:nvSpPr>
        <p:spPr>
          <a:xfrm>
            <a:off x="1581150" y="4133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Batch at a glance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1000CC07-5801-4CDE-91A0-81C5E273EF26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57C3BCC6-21CB-403C-A656-17520D567E73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91176FAA-40DE-4CFC-8ECF-BB50DCB5297C}"/>
              </a:ext>
            </a:extLst>
          </p:cNvPr>
          <p:cNvSpPr>
            <a:spLocks noGrp="1"/>
          </p:cNvSpPr>
          <p:nvPr/>
        </p:nvSpPr>
        <p:spPr>
          <a:xfrm>
            <a:off x="1581150" y="4705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Batch workflow</a:t>
            </a:r>
          </a:p>
        </p:txBody>
      </p:sp>
      <p:sp>
        <p:nvSpPr>
          <p:cNvPr id="24" name="Connector 23">
            <a:extLst>
              <a:ext uri="{FF2B5EF4-FFF2-40B4-BE49-F238E27FC236}">
                <a16:creationId xmlns:a16="http://schemas.microsoft.com/office/drawing/2014/main" id="{52377161-CB1C-4E46-B252-0E792684A4C6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C76A0CA0-A280-4AD0-891B-A3D93F508130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514798D8-4236-45C6-A424-92338EB26DEC}"/>
              </a:ext>
            </a:extLst>
          </p:cNvPr>
          <p:cNvSpPr>
            <a:spLocks noGrp="1"/>
          </p:cNvSpPr>
          <p:nvPr/>
        </p:nvSpPr>
        <p:spPr>
          <a:xfrm>
            <a:off x="1581150" y="5276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Pitch and next steps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7ACAED1C-2766-4379-851B-595E2634C131}"/>
              </a:ext>
            </a:extLst>
          </p:cNvPr>
          <p:cNvSpPr>
            <a:spLocks noGrp="1"/>
          </p:cNvSpPr>
          <p:nvPr/>
        </p:nvSpPr>
        <p:spPr>
          <a:xfrm>
            <a:off x="838200" y="5848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pic>
        <p:nvPicPr>
          <p:cNvPr id="60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D34E81AA-5697-47A0-B3D2-6077CA83F54B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02  /  10</a:t>
            </a:r>
          </a:p>
        </p:txBody>
      </p:sp>
    </p:spTree>
    <p:extLst>
      <p:ext uri="{BB962C8B-B14F-4D97-AF65-F5344CB8AC3E}">
        <p14:creationId xmlns:p14="http://schemas.microsoft.com/office/powerpoint/2010/main" val="6130110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1CC2058-6D60-48AE-84AB-489BF7C7359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6172200" y="0"/>
            <a:ext cx="6019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DA31FE6-64DF-46FE-99BE-0DF49749BE5C}"/>
              </a:ext>
            </a:extLst>
          </p:cNvPr>
          <p:cNvSpPr>
            <a:spLocks noGrp="1"/>
          </p:cNvSpPr>
          <p:nvPr/>
        </p:nvSpPr>
        <p:spPr>
          <a:xfrm>
            <a:off x="6172200" y="19050"/>
            <a:ext cx="6019800" cy="6858000"/>
          </a:xfrm>
          <a:prstGeom prst="rect">
            <a:avLst/>
          </a:prstGeom>
          <a:solidFill>
            <a:srgbClr val="9F0107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7C9CEE-2B63-4C95-BB49-28C246FD0518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20955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9E0991B-6B04-4FD3-B420-0E4A77513F3B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WHAT IS IVERI BATCH?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5F3C7C97-47DE-4069-A371-F98E07FDDB28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4953000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Regular collections, processed together.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ACB62BC9-0889-418D-8181-43A4524AFFB3}"/>
              </a:ext>
            </a:extLst>
          </p:cNvPr>
          <p:cNvSpPr>
            <a:spLocks noGrp="1"/>
          </p:cNvSpPr>
          <p:nvPr/>
        </p:nvSpPr>
        <p:spPr>
          <a:xfrm>
            <a:off x="838200" y="238125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iVeri Batch is designed for merchants that accept cards but do not need to process every transaction in real time.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339AD84-D803-4F45-9CD7-0FF9D39A9795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Merchants upload a file in the required format or create a batch manually in BackOffice, then schedule it for secure gateway processing.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333225-FF1D-4197-AA61-C347C1391A0A}"/>
              </a:ext>
            </a:extLst>
          </p:cNvPr>
          <p:cNvSpPr>
            <a:spLocks noGrp="1"/>
          </p:cNvSpPr>
          <p:nvPr/>
        </p:nvSpPr>
        <p:spPr>
          <a:xfrm>
            <a:off x="838200" y="4895850"/>
            <a:ext cx="381000" cy="28575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C46D05-B527-4341-BE5B-C5AB1FA21E4D}"/>
              </a:ext>
            </a:extLst>
          </p:cNvPr>
          <p:cNvSpPr>
            <a:spLocks noGrp="1"/>
          </p:cNvSpPr>
          <p:nvPr/>
        </p:nvSpPr>
        <p:spPr>
          <a:xfrm>
            <a:off x="838200" y="5048250"/>
            <a:ext cx="57150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“Prepare once. Process the collection together.”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2565833-7D1A-49D2-BAF8-EC880F4520D2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4953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87">
                <a:solidFill>
                  <a:srgbClr val="FFFFFF">
                    <a:alpha val="60000"/>
                  </a:srgbClr>
                </a:solidFill>
                <a:latin typeface="Gotham"/>
                <a:ea typeface="Gotham"/>
                <a:cs typeface="Gotham"/>
              </a:rPr>
              <a:t>THE BATCH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9F26BB-B205-49D8-B943-4D67A8061937}"/>
              </a:ext>
            </a:extLst>
          </p:cNvPr>
          <p:cNvSpPr>
            <a:spLocks noGrp="1"/>
          </p:cNvSpPr>
          <p:nvPr/>
        </p:nvSpPr>
        <p:spPr>
          <a:xfrm>
            <a:off x="6667500" y="11620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YOUR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BDFBD9-7829-45D2-9061-C22492EA98DA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PROCESSING DATE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0A17116-5E34-40A8-A53A-826D025B6840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CLEAR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9526BAF-7F8F-44B4-A4FB-6E283B049B9C}"/>
              </a:ext>
            </a:extLst>
          </p:cNvPr>
          <p:cNvSpPr>
            <a:spLocks noGrp="1"/>
          </p:cNvSpPr>
          <p:nvPr/>
        </p:nvSpPr>
        <p:spPr>
          <a:xfrm>
            <a:off x="6667500" y="333375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BATCH STATUS</a:t>
            </a:r>
          </a:p>
        </p:txBody>
      </p:sp>
      <p:pic>
        <p:nvPicPr>
          <p:cNvPr id="39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60127BD-9B48-4B63-A4C5-FDEAAD72C40E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03  /  10</a:t>
            </a:r>
          </a:p>
        </p:txBody>
      </p:sp>
    </p:spTree>
    <p:extLst>
      <p:ext uri="{BB962C8B-B14F-4D97-AF65-F5344CB8AC3E}">
        <p14:creationId xmlns:p14="http://schemas.microsoft.com/office/powerpoint/2010/main" val="7324357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DE885EA-05E2-42CA-8B22-80441B63490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79BAF525-7198-428C-912C-A25A27B361F1}"/>
              </a:ext>
            </a:extLst>
          </p:cNvPr>
          <p:cNvSpPr>
            <a:spLocks noGrp="1"/>
          </p:cNvSpPr>
          <p:nvPr/>
        </p:nvSpPr>
        <p:spPr>
          <a:xfrm>
            <a:off x="0" y="19050"/>
            <a:ext cx="12192000" cy="6858000"/>
          </a:xfrm>
          <a:prstGeom prst="rect">
            <a:avLst/>
          </a:prstGeom>
          <a:solidFill>
            <a:srgbClr val="9F0107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F5BF21A-2A1E-442A-BA44-BA13884F296C}"/>
              </a:ext>
            </a:extLst>
          </p:cNvPr>
          <p:cNvSpPr>
            <a:spLocks noGrp="1"/>
          </p:cNvSpPr>
          <p:nvPr/>
        </p:nvSpPr>
        <p:spPr>
          <a:xfrm>
            <a:off x="0" y="-1905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85000"/>
                </a:srgbClr>
              </a:gs>
              <a:gs pos="50000">
                <a:srgbClr val="14100E">
                  <a:alpha val="0"/>
                </a:srgbClr>
              </a:gs>
              <a:gs pos="100000">
                <a:srgbClr val="201A18">
                  <a:alpha val="80000"/>
                </a:srgbClr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6EB0BC6-3B0D-45A2-850F-F876CB7A540B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0" b="0" i="0">
                <a:solidFill>
                  <a:srgbClr val="FFFFFF">
                    <a:alpha val="12000"/>
                  </a:srgbClr>
                </a:solidFill>
                <a:latin typeface="Gotham Thin"/>
                <a:ea typeface="Gotham Thin"/>
                <a:cs typeface="Gotham Thin"/>
              </a:rPr>
              <a:t>02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767295"/>
            <a:ext cx="990600" cy="1209610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5CF1CEB1-8441-4BE0-BEE5-DBEDF51D06A3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SECTION  · 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DE2B22-CFCB-4E08-B3FB-541307849FC6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9525000" cy="2857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Why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Batch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1DA9929-420B-464B-815A-A98958A0F488}"/>
              </a:ext>
            </a:extLst>
          </p:cNvPr>
          <p:cNvSpPr>
            <a:spLocks noGrp="1"/>
          </p:cNvSpPr>
          <p:nvPr/>
        </p:nvSpPr>
        <p:spPr>
          <a:xfrm>
            <a:off x="2171700" y="4914900"/>
            <a:ext cx="5334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 practical fit for scheduled card collections that do not need immediate transaction processing.</a:t>
            </a:r>
          </a:p>
        </p:txBody>
      </p:sp>
    </p:spTree>
    <p:extLst>
      <p:ext uri="{BB962C8B-B14F-4D97-AF65-F5344CB8AC3E}">
        <p14:creationId xmlns:p14="http://schemas.microsoft.com/office/powerpoint/2010/main" val="2311178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8EED93-44AD-4DC8-972D-7093FE009D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5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0DB7C1-B0ED-4451-B823-D956042000B5}"/>
              </a:ext>
            </a:extLst>
          </p:cNvPr>
          <p:cNvSpPr>
            <a:spLocks noGrp="1"/>
          </p:cNvSpPr>
          <p:nvPr/>
        </p:nvSpPr>
        <p:spPr>
          <a:xfrm>
            <a:off x="-4763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F3DACD-88A7-4232-A818-0F93EEEAC25F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WHY MERCHANTS CHOOSE BATCH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9382C-63BE-4022-8C85-0FF5C5045354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Control regular payment collections.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60DE086-DBB7-4CDD-B916-77B339791890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CE6A97F-3683-4060-8E49-AB9BCEB9EEAB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5D8099-D6ED-46A7-AE8F-28E8FB804C0F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48093D-0293-4395-9541-19053D5507CF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Scheduled processing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2DFABE-0218-4C55-9781-A2B9E82304E4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Choose the date on which the batch runs, including a future date for month-end or non-working days.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26863ED-C785-4B4F-A081-3E5D83BA7389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885816D-1334-491A-B3B5-72CB7B09A30F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C7964E-603C-42CF-A1C5-82C6D4A70168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4CAB53-3728-4AAB-9B2E-D51E74056625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Flexible batch creation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E8E60C-B24F-426A-8849-67BBA115D703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Upload a file in the required format or use BackOffice to create the batch for secure gateway processing.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373093C-E7D0-4164-A5B5-80E44AEEDA1B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5A9095D-82C8-4D71-86E3-88C67D59185E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BDA468-3FAC-4581-818B-75961C431A29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1592DAE-F07F-4865-8C0F-3DBC7BC5D4E0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300037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Visibility &amp; reconciliation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1A301B-4504-4E48-AD5F-F89F2738169F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Review batch status, use transaction reports and reconcile in the accounting system with the completed batch file.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2CE79F3-7574-4C59-986B-6E7FFC185C26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05  /  10</a:t>
            </a:r>
          </a:p>
        </p:txBody>
      </p:sp>
    </p:spTree>
    <p:extLst>
      <p:ext uri="{BB962C8B-B14F-4D97-AF65-F5344CB8AC3E}">
        <p14:creationId xmlns:p14="http://schemas.microsoft.com/office/powerpoint/2010/main" val="838349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1F9A9CB-41D6-4614-8683-6EC144E2125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209800"/>
            <a:ext cx="12192000" cy="4648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27257AA-C102-447F-835D-E331536EB4F8}"/>
              </a:ext>
            </a:extLst>
          </p:cNvPr>
          <p:cNvSpPr>
            <a:spLocks noGrp="1"/>
          </p:cNvSpPr>
          <p:nvPr/>
        </p:nvSpPr>
        <p:spPr>
          <a:xfrm>
            <a:off x="-28268" y="2213303"/>
            <a:ext cx="12192000" cy="46482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201A18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559AE50-053D-4691-A48C-F006A538DCBC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BATCH AT A GLANCE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3C3B715-2821-4BCB-ADD3-78ED60BAA01F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Operational control for scheduled collections.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ACAF3D2-4104-4FEC-9D3F-FEB2D56DB285}"/>
              </a:ext>
            </a:extLst>
          </p:cNvPr>
          <p:cNvSpPr>
            <a:spLocks noGrp="1"/>
          </p:cNvSpPr>
          <p:nvPr/>
        </p:nvSpPr>
        <p:spPr>
          <a:xfrm>
            <a:off x="1009650" y="268052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FILE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353410C-D872-458B-8DFA-F664D5456C96}"/>
              </a:ext>
            </a:extLst>
          </p:cNvPr>
          <p:cNvSpPr>
            <a:spLocks noGrp="1"/>
          </p:cNvSpPr>
          <p:nvPr/>
        </p:nvSpPr>
        <p:spPr>
          <a:xfrm>
            <a:off x="1028700" y="361397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UPLOAD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6DCB655-C3DD-4EA8-8C3E-72F241EDD526}"/>
              </a:ext>
            </a:extLst>
          </p:cNvPr>
          <p:cNvSpPr>
            <a:spLocks noGrp="1"/>
          </p:cNvSpPr>
          <p:nvPr/>
        </p:nvSpPr>
        <p:spPr>
          <a:xfrm>
            <a:off x="1028700" y="391877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in the required format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118B3A02-2E95-4175-AC5F-4EA8338D1C7D}"/>
              </a:ext>
            </a:extLst>
          </p:cNvPr>
          <p:cNvSpPr>
            <a:spLocks noGrp="1"/>
          </p:cNvSpPr>
          <p:nvPr/>
        </p:nvSpPr>
        <p:spPr>
          <a:xfrm>
            <a:off x="3467100" y="283292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C425452-ACA2-4A54-BF57-83970825BE5B}"/>
              </a:ext>
            </a:extLst>
          </p:cNvPr>
          <p:cNvSpPr>
            <a:spLocks noGrp="1"/>
          </p:cNvSpPr>
          <p:nvPr/>
        </p:nvSpPr>
        <p:spPr>
          <a:xfrm>
            <a:off x="3638550" y="268052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CREATE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0EFE74C-3C23-4699-9110-18BB64EF4312}"/>
              </a:ext>
            </a:extLst>
          </p:cNvPr>
          <p:cNvSpPr>
            <a:spLocks noGrp="1"/>
          </p:cNvSpPr>
          <p:nvPr/>
        </p:nvSpPr>
        <p:spPr>
          <a:xfrm>
            <a:off x="3657600" y="361397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BATCH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ACD3B1B-06FA-4D15-B90C-2F4D10CBC9BF}"/>
              </a:ext>
            </a:extLst>
          </p:cNvPr>
          <p:cNvSpPr>
            <a:spLocks noGrp="1"/>
          </p:cNvSpPr>
          <p:nvPr/>
        </p:nvSpPr>
        <p:spPr>
          <a:xfrm>
            <a:off x="3657600" y="391877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manually in BackOffice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60F8F6B0-450D-404C-BE52-273B4F9AAA85}"/>
              </a:ext>
            </a:extLst>
          </p:cNvPr>
          <p:cNvSpPr>
            <a:spLocks noGrp="1"/>
          </p:cNvSpPr>
          <p:nvPr/>
        </p:nvSpPr>
        <p:spPr>
          <a:xfrm>
            <a:off x="6096000" y="283292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CAD6062-F56E-44D9-9380-7E77F82191DA}"/>
              </a:ext>
            </a:extLst>
          </p:cNvPr>
          <p:cNvSpPr>
            <a:spLocks noGrp="1"/>
          </p:cNvSpPr>
          <p:nvPr/>
        </p:nvSpPr>
        <p:spPr>
          <a:xfrm>
            <a:off x="6267450" y="268052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SET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5649827-9BB4-47D4-AA0F-B3657596961B}"/>
              </a:ext>
            </a:extLst>
          </p:cNvPr>
          <p:cNvSpPr>
            <a:spLocks noGrp="1"/>
          </p:cNvSpPr>
          <p:nvPr/>
        </p:nvSpPr>
        <p:spPr>
          <a:xfrm>
            <a:off x="6286500" y="361397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DATE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23A42A6-4A68-459F-B67F-562D04B1C866}"/>
              </a:ext>
            </a:extLst>
          </p:cNvPr>
          <p:cNvSpPr>
            <a:spLocks noGrp="1"/>
          </p:cNvSpPr>
          <p:nvPr/>
        </p:nvSpPr>
        <p:spPr>
          <a:xfrm>
            <a:off x="6286500" y="391877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for future processing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FBDD6549-09A1-4E81-8399-7826BEF412E1}"/>
              </a:ext>
            </a:extLst>
          </p:cNvPr>
          <p:cNvSpPr>
            <a:spLocks noGrp="1"/>
          </p:cNvSpPr>
          <p:nvPr/>
        </p:nvSpPr>
        <p:spPr>
          <a:xfrm>
            <a:off x="8724900" y="2832920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830C834-AD45-4550-BDC8-C8DC506FB800}"/>
              </a:ext>
            </a:extLst>
          </p:cNvPr>
          <p:cNvSpPr>
            <a:spLocks noGrp="1"/>
          </p:cNvSpPr>
          <p:nvPr/>
        </p:nvSpPr>
        <p:spPr>
          <a:xfrm>
            <a:off x="8896350" y="2680520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VIEW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E1631D7-7526-4784-AC45-9AA7D9F7C5FE}"/>
              </a:ext>
            </a:extLst>
          </p:cNvPr>
          <p:cNvSpPr>
            <a:spLocks noGrp="1"/>
          </p:cNvSpPr>
          <p:nvPr/>
        </p:nvSpPr>
        <p:spPr>
          <a:xfrm>
            <a:off x="8915400" y="3613970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STATUS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A7575420-5C20-47F6-B60E-936940AAB5FB}"/>
              </a:ext>
            </a:extLst>
          </p:cNvPr>
          <p:cNvSpPr>
            <a:spLocks noGrp="1"/>
          </p:cNvSpPr>
          <p:nvPr/>
        </p:nvSpPr>
        <p:spPr>
          <a:xfrm>
            <a:off x="8915400" y="3918770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after processing</a:t>
            </a:r>
          </a:p>
        </p:txBody>
      </p:sp>
      <p:pic>
        <p:nvPicPr>
          <p:cNvPr id="49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65734F03-87B8-4029-9EF9-CAC7D68AEBCD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06  /  10</a:t>
            </a:r>
          </a:p>
        </p:txBody>
      </p:sp>
    </p:spTree>
    <p:extLst>
      <p:ext uri="{BB962C8B-B14F-4D97-AF65-F5344CB8AC3E}">
        <p14:creationId xmlns:p14="http://schemas.microsoft.com/office/powerpoint/2010/main" val="19055070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912E6D-6845-4894-89EF-8875473CB7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DB14E1-0A27-4B0B-8DFC-A72798456E78}"/>
              </a:ext>
            </a:extLst>
          </p:cNvPr>
          <p:cNvSpPr>
            <a:spLocks noGrp="1"/>
          </p:cNvSpPr>
          <p:nvPr/>
        </p:nvSpPr>
        <p:spPr>
          <a:xfrm>
            <a:off x="0" y="1905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D2F324-9C1F-466E-B0C0-9E8B3BEFBDD7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BATCH PROCESSING WORKFLOW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8683B-6180-499D-95DC-0EA110D3059E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From payment file to reconciliation.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C4A44678-1A54-418F-A12D-EADD5FD42AA6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AC51B7-F518-4A92-9569-6CAA8B062E67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8FB647-B341-4A00-B1E0-8548DED0042E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104AD6-F77F-4E82-A3D0-5684EAD9914E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Prepare batch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D3093E-1616-4ABA-8100-063FF69EEED1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Create the payment file in the required format or build the batch manually in BackOffice.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08ABE13-E8C3-422C-9C67-F32252D923B3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099ACE2-49E3-43BB-88D1-9C81B0BE601C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9D48F7-AC7D-4ABC-AE2E-AC54948C51D7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Choose date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C1F179-8102-4BD6-A0A4-7B25ED9523D8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Select when the batch should run, including a future processing date when required.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0DCAC6A-8622-4D2A-B627-5E134C20A9F2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0E0AA90-EC46-4E00-B86A-71F20B6332A6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3EDBA2-726D-46C7-87A2-4D78ADBA0201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Upload &amp; process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233CEA-8B43-4E21-BF8E-4ED17EAF40C3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Upload the batch securely to the iVeri Payment Gateway for transaction processing.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6D5A584-2026-48F2-85C3-241706014EA6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897863A-53FB-4435-B2CB-AE87F3FF7576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23D3BF-9A6B-47AD-BB37-47E369B14735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Review &amp; reconcile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71B090-CF7A-4069-8284-27ECC8909A8A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Check the batch status in BackOffice and reconcile using the completed batch file.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4AF2FA9-8290-4B88-A19B-C22C690B621F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07  /  10</a:t>
            </a:r>
          </a:p>
        </p:txBody>
      </p:sp>
    </p:spTree>
    <p:extLst>
      <p:ext uri="{BB962C8B-B14F-4D97-AF65-F5344CB8AC3E}">
        <p14:creationId xmlns:p14="http://schemas.microsoft.com/office/powerpoint/2010/main" val="8581653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F8EED93-44AD-4DC8-972D-7093FE009DD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D0DB7C1-B0ED-4451-B823-D956042000B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F3DACD-88A7-4232-A818-0F93EEEAC25F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THE BATCH SALES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99382C-63BE-4022-8C85-0FF5C5045354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fit, solution and value.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60DE086-DBB7-4CDD-B916-77B339791890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9CE6A97F-3683-4060-8E49-AB9BCEB9EEAB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95D8099-D6ED-46A7-AE8F-28E8FB804C0F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C848093D-0293-4395-9541-19053D5507CF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02DFABE-0218-4C55-9781-A2B9E82304E4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Merchants that collect card payments regularly and do not need every transaction processed in real time.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026863ED-C785-4B4F-A081-3E5D83BA7389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B885816D-1334-491A-B3B5-72CB7B09A30F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BC7964E-603C-42CF-A1C5-82C6D4A70168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64CAB53-3728-4AAB-9B2E-D51E74056625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solution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3CE8E60C-B24F-426A-8849-67BBA115D703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Create or upload a payment batch, select the processing date and submit it securely through iVeri.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B373093C-E7D0-4164-A5B5-80E44AEEDA1B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75A9095D-82C8-4D71-86E3-88C67D59185E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D1BDA468-3FAC-4581-818B-75961C431A29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C1592DAE-F07F-4865-8C0F-3DBC7BC5D4E0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341A301B-4504-4E48-AD5F-F89F2738169F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Scheduled processing, batch-status visibility and a completed result file for accounting reconciliation.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A2CE79F3-7574-4C59-986B-6E7FFC185C26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08  / 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BCCF519-F10A-3398-675F-085F94FD02C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94" y="2143125"/>
            <a:ext cx="962256" cy="962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B76E926-F63D-7431-5EB2-66A471E5A91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2152650"/>
            <a:ext cx="1028700" cy="10287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11CDA36A-B678-93D9-F125-2AE94D9B693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7" y="2174617"/>
            <a:ext cx="1034847" cy="103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834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C9912E6D-6845-4894-89EF-8875473CB71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5EDB14E1-0A27-4B0B-8DFC-A72798456E7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D2F324-9C1F-466E-B0C0-9E8B3BEFBDD7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EA8683B-6180-499D-95DC-0EA110D3059E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practical route from collection need to go-live.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C4A44678-1A54-418F-A12D-EADD5FD42AA6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36AC51B7-F518-4A92-9569-6CAA8B062E67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788FB647-B341-4A00-B1E0-8548DED0042E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104AD6-F77F-4E82-A3D0-5684EAD9914E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Discover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6D3093E-1616-4ABA-8100-063FF69EEED1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the collection cycle, transaction volumes, processing dates and accounting requirements.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08ABE13-E8C3-422C-9C67-F32252D923B3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A099ACE2-49E3-43BB-88D1-9C81B0BE601C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9D48F7-AC7D-4ABC-AE2E-AC54948C51D7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Choose method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FC1F179-8102-4BD6-A0A4-7B25ED9523D8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Decide whether the merchant will upload formatted files or create batches manually in BackOffice.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90DCAC6A-8622-4D2A-B627-5E134C20A9F2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0E0AA90-EC46-4E00-B86A-71F20B6332A6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23EDBA2-726D-46C7-87A2-4D78ADBA0201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Prepare &amp; 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21233CEA-8B43-4E21-BF8E-4ED17EAF40C3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Set up file creation, secure upload, future-date scheduling and test-batch processing.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06D5A584-2026-48F2-85C3-241706014EA6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F897863A-53FB-4435-B2CB-AE87F3FF7576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3623D3BF-9A6B-47AD-BB37-47E369B14735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Launch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B71B090-CF7A-4069-8284-27ECC8909A8A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Go live, monitor batch status and confirm reporting, reconciliation and ongoing support.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A4AF2FA9-8290-4B88-A19B-C22C690B621F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09  /  10</a:t>
            </a:r>
          </a:p>
        </p:txBody>
      </p:sp>
    </p:spTree>
    <p:extLst>
      <p:ext uri="{BB962C8B-B14F-4D97-AF65-F5344CB8AC3E}">
        <p14:creationId xmlns:p14="http://schemas.microsoft.com/office/powerpoint/2010/main" val="858165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9F84219C-FC38-4616-8921-0938ED932F8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Marke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4548104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894E38C4-5F73-42A7-969C-57C1F48697B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90000"/>
                </a:srgbClr>
              </a:gs>
              <a:gs pos="50000">
                <a:srgbClr val="201A18">
                  <a:alpha val="55000"/>
                </a:srgbClr>
              </a:gs>
              <a:gs pos="100000">
                <a:srgbClr val="201A18">
                  <a:alpha val="90000"/>
                </a:srgbClr>
              </a:gs>
            </a:gsLst>
            <a:lin ang="189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F59CE5-8312-4AD1-A141-66CD08C6E85E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571500"/>
            <a:ext cx="918633" cy="400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05A0D6B-9124-4A57-8D18-80A713352059}"/>
              </a:ext>
            </a:extLst>
          </p:cNvPr>
          <p:cNvSpPr>
            <a:spLocks noGrp="1"/>
          </p:cNvSpPr>
          <p:nvPr/>
        </p:nvSpPr>
        <p:spPr>
          <a:xfrm>
            <a:off x="838200" y="1383186"/>
            <a:ext cx="8572500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7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Batch Sales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9F329FB-6FAF-4C38-937A-DA38DD473EA3}"/>
              </a:ext>
            </a:extLst>
          </p:cNvPr>
          <p:cNvSpPr>
            <a:spLocks noGrp="1"/>
          </p:cNvSpPr>
          <p:nvPr/>
        </p:nvSpPr>
        <p:spPr>
          <a:xfrm>
            <a:off x="838200" y="2773836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36DE64-8523-450E-BE90-519F0DEA45DC}"/>
              </a:ext>
            </a:extLst>
          </p:cNvPr>
          <p:cNvSpPr>
            <a:spLocks noGrp="1"/>
          </p:cNvSpPr>
          <p:nvPr/>
        </p:nvSpPr>
        <p:spPr>
          <a:xfrm>
            <a:off x="838200" y="2959329"/>
            <a:ext cx="70485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Batch suits merchants that collect card payments together and do not need real-time processing.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EB5DD03-0F7A-4A8A-AC5B-AD4DC6817683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1CF2DB9-3693-441D-ACB5-67474F345E12}"/>
              </a:ext>
            </a:extLst>
          </p:cNvPr>
          <p:cNvSpPr>
            <a:spLocks noGrp="1"/>
          </p:cNvSpPr>
          <p:nvPr/>
        </p:nvSpPr>
        <p:spPr>
          <a:xfrm>
            <a:off x="1885950" y="41148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sales@iveri.com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25640A28-46BF-4843-9770-B2F38006E6E5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0F07BA4C-7A11-4092-B425-2F33C8434EFD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PHONE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AF47CAB-0E98-4B74-B050-859A006DF680}"/>
              </a:ext>
            </a:extLst>
          </p:cNvPr>
          <p:cNvSpPr>
            <a:spLocks noGrp="1"/>
          </p:cNvSpPr>
          <p:nvPr/>
        </p:nvSpPr>
        <p:spPr>
          <a:xfrm>
            <a:off x="1885950" y="46101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+27 11 269 4000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E9CD6C43-8BB5-4D11-9BBA-F243BD729F71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29F4E50-9E54-4309-BAAB-1656DD54BACD}"/>
              </a:ext>
            </a:extLst>
          </p:cNvPr>
          <p:cNvSpPr>
            <a:spLocks noGrp="1"/>
          </p:cNvSpPr>
          <p:nvPr/>
        </p:nvSpPr>
        <p:spPr>
          <a:xfrm>
            <a:off x="838200" y="51054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1B8AF8-A081-4AA0-A752-1F157447E91F}"/>
              </a:ext>
            </a:extLst>
          </p:cNvPr>
          <p:cNvSpPr>
            <a:spLocks noGrp="1"/>
          </p:cNvSpPr>
          <p:nvPr/>
        </p:nvSpPr>
        <p:spPr>
          <a:xfrm>
            <a:off x="1885950" y="51054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www.iveri.com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F4C476F5-7F52-4907-B253-C8B611AA3E7D}"/>
              </a:ext>
            </a:extLst>
          </p:cNvPr>
          <p:cNvSpPr>
            <a:spLocks noGrp="1"/>
          </p:cNvSpPr>
          <p:nvPr/>
        </p:nvSpPr>
        <p:spPr>
          <a:xfrm>
            <a:off x="838200" y="54864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3F24722-75BD-4ED0-867E-77AFB9ACE70A}"/>
              </a:ext>
            </a:extLst>
          </p:cNvPr>
          <p:cNvSpPr>
            <a:spLocks noGrp="1"/>
          </p:cNvSpPr>
          <p:nvPr/>
        </p:nvSpPr>
        <p:spPr>
          <a:xfrm>
            <a:off x="838200" y="6362700"/>
            <a:ext cx="5715000" cy="2095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93">
                <a:solidFill>
                  <a:srgbClr val="FFFFFF">
                    <a:alpha val="75000"/>
                  </a:srgbClr>
                </a:solidFill>
                <a:latin typeface="Gotham"/>
                <a:ea typeface="Gotham"/>
                <a:cs typeface="Gotham"/>
              </a:rPr>
              <a:t>iVeri  ·  payment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1903569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551752791846839733857D969282" ma:contentTypeVersion="12" ma:contentTypeDescription="Create a new document." ma:contentTypeScope="" ma:versionID="1a8879fd3849ec4a89c4804a65ce9991">
  <xsd:schema xmlns:xsd="http://www.w3.org/2001/XMLSchema" xmlns:xs="http://www.w3.org/2001/XMLSchema" xmlns:p="http://schemas.microsoft.com/office/2006/metadata/properties" xmlns:ns2="6fd79a57-a136-4001-b63b-ebf2e0873090" xmlns:ns3="aec69202-f343-4d69-99e9-f110f55a0e16" targetNamespace="http://schemas.microsoft.com/office/2006/metadata/properties" ma:root="true" ma:fieldsID="2204e73a83888030289a66b14e671ba9" ns2:_="" ns3:_="">
    <xsd:import namespace="6fd79a57-a136-4001-b63b-ebf2e0873090"/>
    <xsd:import namespace="aec69202-f343-4d69-99e9-f110f55a0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79a57-a136-4001-b63b-ebf2e08730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fd3fa0f-915b-4857-8d47-4a506cafe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69202-f343-4d69-99e9-f110f55a0e1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b73be0-9df8-4164-bb2c-fbd67b497463}" ma:internalName="TaxCatchAll" ma:showField="CatchAllData" ma:web="aec69202-f343-4d69-99e9-f110f55a0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69202-f343-4d69-99e9-f110f55a0e16" xsi:nil="true"/>
    <lcf76f155ced4ddcb4097134ff3c332f xmlns="6fd79a57-a136-4001-b63b-ebf2e087309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58E9C87-8AE2-4FB8-92DF-D4B959A2F7E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79a57-a136-4001-b63b-ebf2e0873090"/>
    <ds:schemaRef ds:uri="aec69202-f343-4d69-99e9-f110f55a0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6882C931-91C6-4992-A33F-5D5001F82C2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A05CA76-8008-4960-BED5-163D9948346F}">
  <ds:schemaRefs>
    <ds:schemaRef ds:uri="http://schemas.microsoft.com/office/2006/metadata/properties"/>
    <ds:schemaRef ds:uri="http://schemas.microsoft.com/office/infopath/2007/PartnerControls"/>
    <ds:schemaRef ds:uri="aec69202-f343-4d69-99e9-f110f55a0e16"/>
    <ds:schemaRef ds:uri="6fd79a57-a136-4001-b63b-ebf2e0873090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746</Words>
  <Application>Microsoft Office PowerPoint</Application>
  <DocSecurity>0</DocSecurity>
  <PresentationFormat>Widescreen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</vt:lpstr>
      <vt:lpstr>Gotham Black</vt:lpstr>
      <vt:lpstr>Gotham Light</vt:lpstr>
      <vt:lpstr>Gotham Thin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Stephanie Rankin</cp:lastModifiedBy>
  <cp:revision>1</cp:revision>
  <dcterms:created xsi:type="dcterms:W3CDTF">2026-09-21T12:10:00Z</dcterms:created>
  <dcterms:modified xsi:type="dcterms:W3CDTF">2026-09-22T11:12:10Z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0x01010057E5551752791846839733857D969282</vt:lpwstr>
  </property>
  <property fmtid="{D5CDD505-2E9C-101B-9397-08002B2CF9AE}" pid="3" name="MediaServiceImageTags">
    <vt:lpwstr/>
  </property>
</Properties>
</file>