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notesMasterIdLst>
    <p:notesMasterId r:id="rId15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theme" Target="theme/theme1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presProps" Target="presProps.xml"/><Relationship Id="rId20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phanie Rankin" userId="07320830-b9ea-49d7-bb12-da11a9291aad" providerId="ADAL" clId="{61A47599-7D87-499A-BB8C-4BE6D12DD1F9}"/>
    <pc:docChg chg="modSld">
      <pc:chgData name="Stephanie Rankin" userId="07320830-b9ea-49d7-bb12-da11a9291aad" providerId="ADAL" clId="{61A47599-7D87-499A-BB8C-4BE6D12DD1F9}" dt="2026-09-22T11:18:07.013" v="15" actId="1036"/>
      <pc:docMkLst>
        <pc:docMk/>
      </pc:docMkLst>
      <pc:sldChg chg="modSp mod">
        <pc:chgData name="Stephanie Rankin" userId="07320830-b9ea-49d7-bb12-da11a9291aad" providerId="ADAL" clId="{61A47599-7D87-499A-BB8C-4BE6D12DD1F9}" dt="2026-09-22T11:18:07.013" v="15" actId="1036"/>
        <pc:sldMkLst>
          <pc:docMk/>
          <pc:sldMk cId="978880872" sldId="264"/>
        </pc:sldMkLst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9" creationId="{16806BD8-B971-438E-9469-B99C51D6BA58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13" creationId="{7B84617E-4345-48F3-847F-3A4131E2C515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14" creationId="{A5478795-9096-4AAB-A5AE-608E46EFD094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16" creationId="{BC0AFBF4-286D-465E-927D-BD99C39EDDDB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17" creationId="{1DA566B0-CE37-426E-86F8-2A5517F0EA61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19" creationId="{B190523C-FF28-4B79-9E21-5F529FDB3669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22" creationId="{DDD50D22-EFC9-4F67-B59D-470551C29851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23" creationId="{E50686FE-6716-4DDD-8C15-4E78F3DFDA98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24" creationId="{7FBE3A1A-FAC0-4389-866B-59D242D52E6F}"/>
          </ac:spMkLst>
        </pc:spChg>
        <pc:spChg chg="mod">
          <ac:chgData name="Stephanie Rankin" userId="07320830-b9ea-49d7-bb12-da11a9291aad" providerId="ADAL" clId="{61A47599-7D87-499A-BB8C-4BE6D12DD1F9}" dt="2026-09-22T11:18:07.013" v="15" actId="1036"/>
          <ac:spMkLst>
            <pc:docMk/>
            <pc:sldMk cId="978880872" sldId="264"/>
            <ac:spMk id="27" creationId="{1C7B69E3-744E-4FA5-9B81-10BF3E3C5CD7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"/>
          <p:cNvSpPr>
            <a:spLocks noGrp="1"/>
          </p:cNvSpPr>
          <p:nvPr>
            <p:ph type="hdr" sz="quarter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3" name="Date Placeholder"/>
          <p:cNvSpPr>
            <a:spLocks noGrp="1"/>
          </p:cNvSpPr>
          <p:nvPr>
            <p:ph type="dt" sz="quarter" idx="1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4" name="Slide Image Placeholder"/>
          <p:cNvSpPr>
            <a:spLocks noGrp="1" noRot="1" noChangeAspect="1"/>
          </p:cNvSpPr>
          <p:nvPr>
            <p:ph type="sldImg" idx="2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5" name="Notes Placeholder"/>
          <p:cNvSpPr>
            <a:spLocks noGrp="1"/>
          </p:cNvSpPr>
          <p:nvPr>
            <p:ph type="body" sz="quarter" idx="3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6" name="Footer Placeholder"/>
          <p:cNvSpPr>
            <a:spLocks noGrp="1"/>
          </p:cNvSpPr>
          <p:nvPr>
            <p:ph type="ftr" sz="quarter" idx="4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7" name="Slide Number Placeholder"/>
          <p:cNvSpPr>
            <a:spLocks noGrp="1"/>
          </p:cNvSpPr>
          <p:nvPr>
            <p:ph type="sldNum" sz="quarter" idx="5"/>
          </p:nvPr>
        </p:nvSpPr>
        <p:spPr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/>
    </a:lvl1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https://www.iveri.com/sales-hub-synxis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https://www.iveri.com/sales-hub-synxis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https://www.iveri.com/sales-hub-synxis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https://www.iveri.com/sales-hub-synxis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https://www.iveri.com/sales-hub-synxis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Source: https://www.iveri.com/sales-hub-synxis (accessed 21 September 2026).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/>
          </p:nvPr>
        </p:nvSpPr>
        <p:spPr/>
        <p:txBody>
          <a:bodyPr/>
          <a:lstStyle/>
          <a:p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BFF135-6F67-4C24-B869-59322B854D7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143320B-32F3-477F-8B6E-8C35DF802AA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060DDE-2D6E-46E6-8861-A6229F1FF28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D119D7-9F07-40C8-9C65-7BBACA463194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DC14945-C11B-45AE-8CB3-DA2F77099DD2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F9F668-FE57-465C-A143-4A5B5076D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E599C-D69B-4CC1-81C9-851ACBAB1A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12F1F-F4C4-4C71-828E-5C5AD1085016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9F318-C3CE-4F55-B655-5CCCC8538DB7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C54A1F7-37A0-4A06-9E89-67A84DF6387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4AF44E-3BDB-48E7-858F-570AC4E667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buNone/>
              <a:defRPr sz="4000" b="1" cap="all"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27FF670-B126-42CB-AABC-4BEE971FFCE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8EAB8EC-C5B2-4E32-826F-F77EE4CCE13B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7C6361-6EA9-486D-83FB-BB76B48538EA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37AF23-E730-4A0C-B8A4-67ADB5DC991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00B0F4-9EEF-4764-BC94-457A7E82E61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C2C07-C521-4BE1-95B6-3608365E41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D9B7129-A23C-4BE7-8F7D-3D49BA3E0E2D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buNone/>
              <a:defRPr sz="2800"/>
            </a:lvl1pPr>
            <a:lvl2pPr>
              <a:buNone/>
              <a:defRPr sz="2400"/>
            </a:lvl2pPr>
            <a:lvl3pPr>
              <a:buNone/>
              <a:defRPr sz="2000"/>
            </a:lvl3pPr>
            <a:lvl4pPr>
              <a:buNone/>
              <a:defRPr sz="1800"/>
            </a:lvl4pPr>
            <a:lvl5pPr>
              <a:buNone/>
              <a:defRPr sz="1800"/>
            </a:lvl5pPr>
            <a:lvl6pPr>
              <a:buNone/>
              <a:defRPr sz="1800"/>
            </a:lvl6pPr>
            <a:lvl7pPr>
              <a:buNone/>
              <a:defRPr sz="1800"/>
            </a:lvl7pPr>
            <a:lvl8pPr>
              <a:buNone/>
              <a:defRPr sz="1800"/>
            </a:lvl8pPr>
            <a:lvl9pPr>
              <a:buNone/>
              <a:defRPr sz="18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339D8F1-BBE8-4FDC-8DEC-A17A7E179027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0F203D4-AE67-475F-8EA3-5A0C5747BA1C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DE949B-BCDA-4FE6-B567-56A163271BB4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65A620-3CF8-477C-8325-6F3F5AEFE84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buNone/>
              <a:defRPr/>
            </a:lvl1pPr>
          </a:lstStyle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E487BCB-71A2-43CD-B917-B516D2C7F9F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70E7C92-4D15-4427-B002-474C0E021815}"/>
              </a:ext>
            </a:extLst>
          </p:cNvPr>
          <p:cNvSpPr>
            <a:spLocks noGrp="1"/>
          </p:cNvSpPr>
          <p:nvPr>
            <p:ph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6B57E0B-A916-4B3A-AE8E-36318CC05439}"/>
              </a:ext>
            </a:extLst>
          </p:cNvPr>
          <p:cNvSpPr>
            <a:spLocks noGrp="1"/>
          </p:cNvSpPr>
          <p:nvPr>
            <p:ph type="body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C3221933-10BD-4C06-B8A2-430ACDAAC0A5}"/>
              </a:ext>
            </a:extLst>
          </p:cNvPr>
          <p:cNvSpPr>
            <a:spLocks noGrp="1"/>
          </p:cNvSpPr>
          <p:nvPr>
            <p:ph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buNone/>
              <a:defRPr sz="2400"/>
            </a:lvl1pPr>
            <a:lvl2pPr>
              <a:buNone/>
              <a:defRPr sz="2000"/>
            </a:lvl2pPr>
            <a:lvl3pPr>
              <a:buNone/>
              <a:defRPr sz="1800"/>
            </a:lvl3pPr>
            <a:lvl4pPr>
              <a:buNone/>
              <a:defRPr sz="1600"/>
            </a:lvl4pPr>
            <a:lvl5pPr>
              <a:buNone/>
              <a:defRPr sz="1600"/>
            </a:lvl5pPr>
            <a:lvl6pPr>
              <a:buNone/>
              <a:defRPr sz="1600"/>
            </a:lvl6pPr>
            <a:lvl7pPr>
              <a:buNone/>
              <a:defRPr sz="1600"/>
            </a:lvl7pPr>
            <a:lvl8pPr>
              <a:buNone/>
              <a:defRPr sz="1600"/>
            </a:lvl8pPr>
            <a:lvl9pPr>
              <a:buNone/>
              <a:defRPr sz="16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036A12-1DFF-4B43-A462-96897246531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E94B49D-B557-402A-9660-CBB2200A7D01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A4538E1-B1F7-4C1C-8AA1-BE08D484220D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7BF62F-D069-4316-840B-28EFC050CA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81E937-67AC-4481-BBCE-73E386095BA3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DA65C3-EAC3-48D1-A772-5C48FB632158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CA1045-42D0-4B46-AE97-F6D1E4F83DE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ED0CBC7-F574-41BB-9D22-BEF8B53A08FA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08BB729-83E3-41FB-BBB2-C1990F8CFF5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2DE7862-D0A4-4107-B28E-9659414323E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3582934-3C29-4629-AB33-E9540B44CC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650BF5F-7CB9-4D4E-9575-4A94C01E5CB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F734654-FB00-4025-AB3B-853AC11282FD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2E796BC-1BD6-4CC8-B904-E85A65369CFD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E57D421-D471-4990-9E33-620C363827FE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E49F947-878F-4FBC-BE6B-65E51E75A1DF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80286-8291-4EC7-8AEA-39DED0BC03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buNone/>
              <a:defRPr sz="2000" b="1"/>
            </a:lvl1pPr>
          </a:lstStyle>
          <a:p>
            <a:r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9BE852D-62D7-4FD5-B9CD-858E75A7B6F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676B87-442E-44AE-9EAE-83E401ABA5B4}"/>
              </a:ext>
            </a:extLst>
          </p:cNvPr>
          <p:cNvSpPr>
            <a:spLocks noGrp="1"/>
          </p:cNvSpPr>
          <p:nvPr>
            <p:ph type="body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B546F04-CDED-4152-BF47-61B2CE342078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24BB8-BC31-458A-B5C8-8457458E7B76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71F1F4-8E94-4088-8445-E5E78626344A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5BD14E-8C62-43EE-9D68-635EE6EE31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F4E2F31-B360-4665-B1A6-F6761A8D660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E8431F-4491-4A29-AB16-A5B6147A93C2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4BEB4AA-634A-4971-8108-016F926EF5E3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3CB76AC-CD29-445C-90F6-9904FB4C8CE0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427577D-2AAD-431D-8E79-CC1096E1B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01FD43F-1B6A-4F67-A73F-459B339160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EF5A66-BF73-4874-B179-FC56E1A29744}"/>
              </a:ext>
            </a:extLst>
          </p:cNvPr>
          <p:cNvSpPr>
            <a:spLocks noGrp="1"/>
          </p:cNvSpPr>
          <p:nvPr>
            <p:ph type="dt" idx="10"/>
          </p:nvPr>
        </p:nvSpPr>
        <p:spPr/>
        <p:txBody>
          <a:bodyPr/>
          <a:lstStyle/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811D33E-5966-4527-9E5F-A298A873A82F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B485D51-514D-44FB-9332-1B82C7B9A7FE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C1FF6DA9-008F-8B48-92A6-B652298478BF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825168C-DD60-4B32-8930-B9A826DBBA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anchor="ctr">
            <a:normAutofit/>
          </a:bodyPr>
          <a:lstStyle/>
          <a:p>
            <a:r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F21BF37-EF31-455A-AD93-3B559847828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>
            <a:normAutofit/>
          </a:bodyPr>
          <a:lstStyle/>
          <a:p>
            <a:pPr lvl="0">
              <a:buNone/>
            </a:pPr>
            <a:r>
              <a:t>Click to edit Master text styles</a:t>
            </a:r>
          </a:p>
          <a:p>
            <a:pPr lvl="1">
              <a:buNone/>
            </a:pPr>
            <a:r>
              <a:t>Second level</a:t>
            </a:r>
          </a:p>
          <a:p>
            <a:pPr lvl="2">
              <a:buNone/>
            </a:pPr>
            <a:r>
              <a:t>Third level</a:t>
            </a:r>
          </a:p>
          <a:p>
            <a:pPr lvl="3">
              <a:buNone/>
            </a:pPr>
            <a:r>
              <a:t>Fourth level</a:t>
            </a:r>
          </a:p>
          <a:p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DFCA7C-0CFF-4A70-9424-8717BC7860D1}"/>
              </a:ext>
            </a:extLst>
          </p:cNvPr>
          <p:cNvSpPr>
            <a:spLocks noGrp="1"/>
          </p:cNvSpPr>
          <p:nvPr>
            <p:ph type="dt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t>9/22/2026</a:t>
            </a:fld>
            <a:endParaRPr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E47EF41-DA4B-43F8-8146-652D7AB29AD1}"/>
              </a:ext>
            </a:extLst>
          </p:cNvPr>
          <p:cNvSpPr>
            <a:spLocks noGrp="1"/>
          </p:cNvSpPr>
          <p:nvPr>
            <p:ph type="ft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BE1C30-6298-4433-8BFC-39E31E7D09C9}"/>
              </a:ext>
            </a:extLst>
          </p:cNvPr>
          <p:cNvSpPr>
            <a:spLocks noGrp="1"/>
          </p:cNvSpPr>
          <p:nvPr>
            <p:ph type="sldNum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marL="342900" indent="-342900" algn="l" defTabSz="457200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lt"/>
          <a:cs typeface="+mn-lt"/>
        </a:defRPr>
      </a:lvl1pPr>
      <a:lvl2pPr marL="742950" indent="-285750" algn="l" defTabSz="457200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lt"/>
          <a:cs typeface="+mn-lt"/>
        </a:defRPr>
      </a:lvl2pPr>
      <a:lvl3pPr marL="1143000" indent="-228600" algn="l" defTabSz="457200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3pPr>
      <a:lvl4pPr marL="1600200" indent="-228600" algn="l" defTabSz="457200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lt"/>
          <a:cs typeface="+mn-lt"/>
        </a:defRPr>
      </a:lvl4pPr>
      <a:lvl5pPr marL="2057400" indent="-228600" algn="l" defTabSz="457200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lt"/>
          <a:cs typeface="+mn-lt"/>
        </a:defRPr>
      </a:lvl5pPr>
      <a:lvl6pPr marL="25146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6pPr>
      <a:lvl7pPr marL="29718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7pPr>
      <a:lvl8pPr marL="34290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8pPr>
      <a:lvl9pPr marL="3886200" indent="-228600" algn="l" defTabSz="457200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marL="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marL="457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marL="914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marL="1371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marL="18288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marL="22860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marL="27432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marL="32004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marL="3657600" algn="l" defTabSz="4572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9.png"/><Relationship Id="rId7" Type="http://schemas.openxmlformats.org/officeDocument/2006/relationships/image" Target="../media/image1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openxmlformats.org/officeDocument/2006/relationships/image" Target="../media/image2.png"/><Relationship Id="rId4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.png"/><Relationship Id="rId5" Type="http://schemas.openxmlformats.org/officeDocument/2006/relationships/image" Target="../media/image12.png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FB91D9FE-FB59-4528-A38F-A7DD857EFE7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alphaModFix amt="35000"/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6229C15E-BC84-4BBA-B6C4-003AABA75C9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7239000" cy="6858000"/>
          </a:xfrm>
          <a:prstGeom prst="rect">
            <a:avLst/>
          </a:prstGeom>
          <a:gradFill>
            <a:gsLst>
              <a:gs pos="0">
                <a:srgbClr val="201A18">
                  <a:alpha val="92000"/>
                </a:srgbClr>
              </a:gs>
              <a:gs pos="50000">
                <a:srgbClr val="201A18">
                  <a:alpha val="82000"/>
                </a:srgbClr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898DCD9-A16C-45A0-A0E3-A033DAD96521}"/>
              </a:ext>
            </a:extLst>
          </p:cNvPr>
          <p:cNvSpPr>
            <a:spLocks noGrp="1"/>
          </p:cNvSpPr>
          <p:nvPr/>
        </p:nvSpPr>
        <p:spPr>
          <a:xfrm>
            <a:off x="0" y="3810000"/>
            <a:ext cx="12192000" cy="3048000"/>
          </a:xfrm>
          <a:prstGeom prst="rect">
            <a:avLst/>
          </a:prstGeom>
          <a:gradFill>
            <a:gsLst>
              <a:gs pos="0">
                <a:srgbClr val="14100E">
                  <a:alpha val="0"/>
                </a:srgbClr>
              </a:gs>
              <a:gs pos="100000">
                <a:srgbClr val="201A18">
                  <a:alpha val="90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D2E7023-2130-424C-8705-092D644F7651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1006122" cy="438150"/>
          </a:xfrm>
          <a:prstGeom prst="rect">
            <a:avLst/>
          </a:prstGeom>
        </p:spPr>
      </p:pic>
      <p:pic>
        <p:nvPicPr>
          <p:cNvPr id="24" name="Picture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209550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F663DAC-9C86-419F-B050-4C5B2FE7B8D9}"/>
              </a:ext>
            </a:extLst>
          </p:cNvPr>
          <p:cNvSpPr>
            <a:spLocks noGrp="1"/>
          </p:cNvSpPr>
          <p:nvPr/>
        </p:nvSpPr>
        <p:spPr>
          <a:xfrm>
            <a:off x="1066800" y="20288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PRODUCT OVERVIEW  ·  2026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2C27DD0-ABAD-4959-99C1-0F21CEA30C67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9525000" cy="2286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iVeri SynXis,</a:t>
            </a:r>
          </a:p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76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Booking payments.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2B856558-736B-418D-AA1D-7F3AFE0C12C7}"/>
              </a:ext>
            </a:extLst>
          </p:cNvPr>
          <p:cNvSpPr>
            <a:spLocks noGrp="1"/>
          </p:cNvSpPr>
          <p:nvPr/>
        </p:nvSpPr>
        <p:spPr>
          <a:xfrm>
            <a:off x="838200" y="4953000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3231680-A37A-49E5-B4C5-9046124F8ECB}"/>
              </a:ext>
            </a:extLst>
          </p:cNvPr>
          <p:cNvSpPr>
            <a:spLocks noGrp="1"/>
          </p:cNvSpPr>
          <p:nvPr/>
        </p:nvSpPr>
        <p:spPr>
          <a:xfrm>
            <a:off x="838200" y="5219700"/>
            <a:ext cx="6096000" cy="723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Enable secure guest payments inside the Sabre SynXis booking flow through onboarding and setup.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B04A77C0-3F70-449E-8B3A-632CABBA88A8}"/>
              </a:ext>
            </a:extLst>
          </p:cNvPr>
          <p:cNvSpPr>
            <a:spLocks noGrp="1"/>
          </p:cNvSpPr>
          <p:nvPr/>
        </p:nvSpPr>
        <p:spPr>
          <a:xfrm>
            <a:off x="838200" y="6305550"/>
            <a:ext cx="447675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1" i="0" spc="42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Sales Enablement  ·  iVeri Payment Technologies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9BAA8F-7AA5-4F90-8804-A08CEC14B281}"/>
              </a:ext>
            </a:extLst>
          </p:cNvPr>
          <p:cNvSpPr>
            <a:spLocks noGrp="1"/>
          </p:cNvSpPr>
          <p:nvPr/>
        </p:nvSpPr>
        <p:spPr>
          <a:xfrm>
            <a:off x="5600700" y="6305550"/>
            <a:ext cx="11430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70000"/>
                  </a:srgbClr>
                </a:solidFill>
                <a:latin typeface="Roboto"/>
                <a:ea typeface="Roboto"/>
                <a:cs typeface="Roboto"/>
              </a:rPr>
              <a:t>September 2026</a:t>
            </a:r>
          </a:p>
        </p:txBody>
      </p:sp>
    </p:spTree>
    <p:extLst>
      <p:ext uri="{BB962C8B-B14F-4D97-AF65-F5344CB8AC3E}">
        <p14:creationId xmlns:p14="http://schemas.microsoft.com/office/powerpoint/2010/main" val="10700953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445F3C22-A937-4718-9DDF-BEB41D1D4F85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3B312C"/>
              </a:gs>
              <a:gs pos="50000">
                <a:srgbClr val="201A18"/>
              </a:gs>
              <a:gs pos="100000">
                <a:srgbClr val="140F0E"/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5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8096250" y="0"/>
            <a:ext cx="409575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EAE35ACA-09C4-42D0-BB8C-284A02507130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19050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B1614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AEF9138-D467-459D-9214-7034DB538E72}"/>
              </a:ext>
            </a:extLst>
          </p:cNvPr>
          <p:cNvSpPr>
            <a:spLocks noGrp="1"/>
          </p:cNvSpPr>
          <p:nvPr/>
        </p:nvSpPr>
        <p:spPr>
          <a:xfrm>
            <a:off x="8096250" y="0"/>
            <a:ext cx="4095750" cy="6858000"/>
          </a:xfrm>
          <a:prstGeom prst="rect">
            <a:avLst/>
          </a:prstGeom>
          <a:solidFill>
            <a:srgbClr val="9F0107">
              <a:alpha val="18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8" name="Picture 5"/>
          <p:cNvPicPr>
            <a:picLocks noChangeAspect="1"/>
          </p:cNvPicPr>
          <p:nvPr/>
        </p:nvPicPr>
        <p:blipFill>
          <a:blip r:embed="rId4">
            <a:alphaModFix amt="5000"/>
          </a:blip>
          <a:stretch>
            <a:fillRect/>
          </a:stretch>
        </p:blipFill>
        <p:spPr>
          <a:xfrm>
            <a:off x="5334000" y="1287819"/>
            <a:ext cx="3429000" cy="4187112"/>
          </a:xfrm>
          <a:prstGeom prst="rect">
            <a:avLst/>
          </a:prstGeom>
        </p:spPr>
      </p:pic>
      <p:pic>
        <p:nvPicPr>
          <p:cNvPr id="39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54B17D96-9F90-4DC2-A8C4-77BE426E3D2E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AGENDA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125E40E-196C-4BE0-A6FF-F38DBD89D9E9}"/>
              </a:ext>
            </a:extLst>
          </p:cNvPr>
          <p:cNvSpPr>
            <a:spLocks noGrp="1"/>
          </p:cNvSpPr>
          <p:nvPr/>
        </p:nvSpPr>
        <p:spPr>
          <a:xfrm>
            <a:off x="838200" y="1333500"/>
            <a:ext cx="8953500" cy="13258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3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</a:t>
            </a:r>
            <a:r>
              <a:rPr sz="435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what we'll cover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3F7BC0C2-9F25-42E3-BB0A-18A673457D08}"/>
              </a:ext>
            </a:extLst>
          </p:cNvPr>
          <p:cNvSpPr>
            <a:spLocks noGrp="1"/>
          </p:cNvSpPr>
          <p:nvPr/>
        </p:nvSpPr>
        <p:spPr>
          <a:xfrm>
            <a:off x="838200" y="2419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2B69672-2A47-4091-BD79-3E92C0859E32}"/>
              </a:ext>
            </a:extLst>
          </p:cNvPr>
          <p:cNvSpPr>
            <a:spLocks noGrp="1"/>
          </p:cNvSpPr>
          <p:nvPr/>
        </p:nvSpPr>
        <p:spPr>
          <a:xfrm>
            <a:off x="1581150" y="2419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What is SynXis?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FA06E259-B159-4343-B80D-A7C9382F0712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8B59A634-7579-4323-ACBC-25EC9CF6587E}"/>
              </a:ext>
            </a:extLst>
          </p:cNvPr>
          <p:cNvSpPr>
            <a:spLocks noGrp="1"/>
          </p:cNvSpPr>
          <p:nvPr/>
        </p:nvSpPr>
        <p:spPr>
          <a:xfrm>
            <a:off x="838200" y="2990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47DD6E0-A87B-49A1-9B3A-33D71830FFB6}"/>
              </a:ext>
            </a:extLst>
          </p:cNvPr>
          <p:cNvSpPr>
            <a:spLocks noGrp="1"/>
          </p:cNvSpPr>
          <p:nvPr/>
        </p:nvSpPr>
        <p:spPr>
          <a:xfrm>
            <a:off x="1581150" y="2990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Why hotels choose it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B6BAB646-E953-4E13-89C3-4A14D731D808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FB2197D6-2904-4ABE-84BD-B4A0E6E84184}"/>
              </a:ext>
            </a:extLst>
          </p:cNvPr>
          <p:cNvSpPr>
            <a:spLocks noGrp="1"/>
          </p:cNvSpPr>
          <p:nvPr/>
        </p:nvSpPr>
        <p:spPr>
          <a:xfrm>
            <a:off x="838200" y="3562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3642D60C-DE0D-4A85-95AB-EBE3CDCB8782}"/>
              </a:ext>
            </a:extLst>
          </p:cNvPr>
          <p:cNvSpPr>
            <a:spLocks noGrp="1"/>
          </p:cNvSpPr>
          <p:nvPr/>
        </p:nvSpPr>
        <p:spPr>
          <a:xfrm>
            <a:off x="1581150" y="3562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Core capabilities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F7911AFA-27B8-45E6-812F-C2771B5F33EC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E2E70CEB-8DF1-4F93-B863-BA1BAA73F36C}"/>
              </a:ext>
            </a:extLst>
          </p:cNvPr>
          <p:cNvSpPr>
            <a:spLocks noGrp="1"/>
          </p:cNvSpPr>
          <p:nvPr/>
        </p:nvSpPr>
        <p:spPr>
          <a:xfrm>
            <a:off x="838200" y="4133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04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F7F0B555-9804-4D61-9016-18FF4AE75803}"/>
              </a:ext>
            </a:extLst>
          </p:cNvPr>
          <p:cNvSpPr>
            <a:spLocks noGrp="1"/>
          </p:cNvSpPr>
          <p:nvPr/>
        </p:nvSpPr>
        <p:spPr>
          <a:xfrm>
            <a:off x="1581150" y="4133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SynXis at a glance</a:t>
            </a:r>
          </a:p>
        </p:txBody>
      </p:sp>
      <p:sp>
        <p:nvSpPr>
          <p:cNvPr id="21" name="Connector 20">
            <a:extLst>
              <a:ext uri="{FF2B5EF4-FFF2-40B4-BE49-F238E27FC236}">
                <a16:creationId xmlns:a16="http://schemas.microsoft.com/office/drawing/2014/main" id="{DEE5C015-9CFE-47FF-BFDC-DEE800AAF87A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F223DC0F-328F-402D-828D-1C39053FB30B}"/>
              </a:ext>
            </a:extLst>
          </p:cNvPr>
          <p:cNvSpPr>
            <a:spLocks noGrp="1"/>
          </p:cNvSpPr>
          <p:nvPr/>
        </p:nvSpPr>
        <p:spPr>
          <a:xfrm>
            <a:off x="838200" y="47053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05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632C9D7-0141-4694-93E6-0988461DFED3}"/>
              </a:ext>
            </a:extLst>
          </p:cNvPr>
          <p:cNvSpPr>
            <a:spLocks noGrp="1"/>
          </p:cNvSpPr>
          <p:nvPr/>
        </p:nvSpPr>
        <p:spPr>
          <a:xfrm>
            <a:off x="1581150" y="47053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Enablement workflow</a:t>
            </a:r>
          </a:p>
        </p:txBody>
      </p:sp>
      <p:sp>
        <p:nvSpPr>
          <p:cNvPr id="24" name="Connector 23">
            <a:extLst>
              <a:ext uri="{FF2B5EF4-FFF2-40B4-BE49-F238E27FC236}">
                <a16:creationId xmlns:a16="http://schemas.microsoft.com/office/drawing/2014/main" id="{9EDED9A0-0F8E-4005-AF38-B8AD78088917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722AC3F4-5C5F-4959-99BF-FB577C211C44}"/>
              </a:ext>
            </a:extLst>
          </p:cNvPr>
          <p:cNvSpPr>
            <a:spLocks noGrp="1"/>
          </p:cNvSpPr>
          <p:nvPr/>
        </p:nvSpPr>
        <p:spPr>
          <a:xfrm>
            <a:off x="838200" y="5276850"/>
            <a:ext cx="60960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950" b="0" i="0">
                <a:solidFill>
                  <a:srgbClr val="E8A81C"/>
                </a:solidFill>
                <a:latin typeface="Gotham Black"/>
                <a:ea typeface="Gotham Black"/>
                <a:cs typeface="Gotham Black"/>
              </a:rPr>
              <a:t>06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01B9F630-F43C-437E-A470-7B606EBEF610}"/>
              </a:ext>
            </a:extLst>
          </p:cNvPr>
          <p:cNvSpPr>
            <a:spLocks noGrp="1"/>
          </p:cNvSpPr>
          <p:nvPr/>
        </p:nvSpPr>
        <p:spPr>
          <a:xfrm>
            <a:off x="1581150" y="5276850"/>
            <a:ext cx="5162550" cy="5715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650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Pitch and next steps</a:t>
            </a:r>
          </a:p>
        </p:txBody>
      </p:sp>
      <p:sp>
        <p:nvSpPr>
          <p:cNvPr id="27" name="Connector 26">
            <a:extLst>
              <a:ext uri="{FF2B5EF4-FFF2-40B4-BE49-F238E27FC236}">
                <a16:creationId xmlns:a16="http://schemas.microsoft.com/office/drawing/2014/main" id="{6C2D8CE6-1709-4FD1-9CB0-E9ABF3F136CC}"/>
              </a:ext>
            </a:extLst>
          </p:cNvPr>
          <p:cNvSpPr>
            <a:spLocks noGrp="1"/>
          </p:cNvSpPr>
          <p:nvPr/>
        </p:nvSpPr>
        <p:spPr>
          <a:xfrm>
            <a:off x="838200" y="5848350"/>
            <a:ext cx="5905500" cy="0"/>
          </a:xfrm>
          <a:prstGeom prst="line">
            <a:avLst/>
          </a:prstGeom>
          <a:ln w="13334">
            <a:solidFill>
              <a:srgbClr val="FFFFFF">
                <a:alpha val="16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pic>
        <p:nvPicPr>
          <p:cNvPr id="60" name="Picture 2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2A9CF17E-A709-4033-9C00-E252AC4838CF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02  /  10</a:t>
            </a:r>
          </a:p>
        </p:txBody>
      </p:sp>
    </p:spTree>
    <p:extLst>
      <p:ext uri="{BB962C8B-B14F-4D97-AF65-F5344CB8AC3E}">
        <p14:creationId xmlns:p14="http://schemas.microsoft.com/office/powerpoint/2010/main" val="1081737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3C492BF0-1611-4963-973A-703F1DA01AB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4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6172200" y="0"/>
            <a:ext cx="60198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9BE4ACD-1312-4BA8-B8D0-6C588466D5FF}"/>
              </a:ext>
            </a:extLst>
          </p:cNvPr>
          <p:cNvSpPr>
            <a:spLocks noGrp="1"/>
          </p:cNvSpPr>
          <p:nvPr/>
        </p:nvSpPr>
        <p:spPr>
          <a:xfrm>
            <a:off x="6181344" y="0"/>
            <a:ext cx="6019800" cy="6858000"/>
          </a:xfrm>
          <a:prstGeom prst="rect">
            <a:avLst/>
          </a:prstGeom>
          <a:solidFill>
            <a:srgbClr val="9F0107">
              <a:alpha val="2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145C915-F497-4C33-8927-6FEE29E6B96F}"/>
              </a:ext>
            </a:extLst>
          </p:cNvPr>
          <p:cNvSpPr>
            <a:spLocks noGrp="1"/>
          </p:cNvSpPr>
          <p:nvPr/>
        </p:nvSpPr>
        <p:spPr>
          <a:xfrm>
            <a:off x="6172200" y="0"/>
            <a:ext cx="2095500" cy="68580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14100E">
                  <a:alpha val="0"/>
                </a:srgbClr>
              </a:gs>
            </a:gsLst>
            <a:lin ang="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7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E05CF941-02F5-41F6-8217-56B76B92E2E4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WHAT IS THE IVERI SYNXIS INTEGRATION?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9DB0400-6ABC-4A2B-8CE7-5B4CE3B23F17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6257544" cy="109728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60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 acceptance inside the booking flow.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CFB2E26-7EF4-4067-8D0F-E6B3BD96A20E}"/>
              </a:ext>
            </a:extLst>
          </p:cNvPr>
          <p:cNvSpPr>
            <a:spLocks noGrp="1"/>
          </p:cNvSpPr>
          <p:nvPr/>
        </p:nvSpPr>
        <p:spPr>
          <a:xfrm>
            <a:off x="838200" y="238125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Sabre SynXis is a cloud-based hotel booking engine. iVeri’s integration enables guests to pay securely when they make a reservation.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F36E321-C3DE-420A-8A9D-16DADE6649D2}"/>
              </a:ext>
            </a:extLst>
          </p:cNvPr>
          <p:cNvSpPr>
            <a:spLocks noGrp="1"/>
          </p:cNvSpPr>
          <p:nvPr/>
        </p:nvSpPr>
        <p:spPr>
          <a:xfrm>
            <a:off x="838200" y="3581400"/>
            <a:ext cx="4762500" cy="1066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3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Payments flow from SynXis to the iVeri Gateway after onboarding and setup, with no technical integration required on the hotel’s side.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B4C66B1-1F74-466E-B7D6-4FA8C32C0BCC}"/>
              </a:ext>
            </a:extLst>
          </p:cNvPr>
          <p:cNvSpPr>
            <a:spLocks noGrp="1"/>
          </p:cNvSpPr>
          <p:nvPr/>
        </p:nvSpPr>
        <p:spPr>
          <a:xfrm>
            <a:off x="838200" y="4383786"/>
            <a:ext cx="381000" cy="28575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692BF38-53CD-4A77-BEE8-89D0F10E66FF}"/>
              </a:ext>
            </a:extLst>
          </p:cNvPr>
          <p:cNvSpPr>
            <a:spLocks noGrp="1"/>
          </p:cNvSpPr>
          <p:nvPr/>
        </p:nvSpPr>
        <p:spPr>
          <a:xfrm>
            <a:off x="838200" y="4536186"/>
            <a:ext cx="571500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8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 dirty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“Live through onboarding, without a hotel-side build.”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3C155D4-CF81-4D54-A32B-D3235CED92C3}"/>
              </a:ext>
            </a:extLst>
          </p:cNvPr>
          <p:cNvSpPr>
            <a:spLocks noGrp="1"/>
          </p:cNvSpPr>
          <p:nvPr/>
        </p:nvSpPr>
        <p:spPr>
          <a:xfrm>
            <a:off x="838200" y="5524500"/>
            <a:ext cx="4953000" cy="2286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87">
                <a:solidFill>
                  <a:srgbClr val="FFFFFF">
                    <a:alpha val="60000"/>
                  </a:srgbClr>
                </a:solidFill>
                <a:latin typeface="Gotham"/>
                <a:ea typeface="Gotham"/>
                <a:cs typeface="Gotham"/>
              </a:rPr>
              <a:t>THE SYNXIS VALUE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5B06389-2632-4C5F-A0F9-63F9C4EA4599}"/>
              </a:ext>
            </a:extLst>
          </p:cNvPr>
          <p:cNvSpPr>
            <a:spLocks noGrp="1"/>
          </p:cNvSpPr>
          <p:nvPr/>
        </p:nvSpPr>
        <p:spPr>
          <a:xfrm>
            <a:off x="6667500" y="116205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NO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94265C4D-BFCC-4389-A444-D5E8C096E60B}"/>
              </a:ext>
            </a:extLst>
          </p:cNvPr>
          <p:cNvSpPr>
            <a:spLocks noGrp="1"/>
          </p:cNvSpPr>
          <p:nvPr/>
        </p:nvSpPr>
        <p:spPr>
          <a:xfrm>
            <a:off x="6667500" y="190500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HOTEL BUILD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62A3E422-9F16-4506-81F0-BDF89A8EE022}"/>
              </a:ext>
            </a:extLst>
          </p:cNvPr>
          <p:cNvSpPr>
            <a:spLocks noGrp="1"/>
          </p:cNvSpPr>
          <p:nvPr/>
        </p:nvSpPr>
        <p:spPr>
          <a:xfrm>
            <a:off x="6667500" y="2590800"/>
            <a:ext cx="3429000" cy="762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SECURE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941231A9-2F0B-45C1-8F60-413C0F0F2A08}"/>
              </a:ext>
            </a:extLst>
          </p:cNvPr>
          <p:cNvSpPr>
            <a:spLocks noGrp="1"/>
          </p:cNvSpPr>
          <p:nvPr/>
        </p:nvSpPr>
        <p:spPr>
          <a:xfrm>
            <a:off x="6667500" y="3333750"/>
            <a:ext cx="3429000" cy="2476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75" b="1" i="0" spc="13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BOOKING FLOW</a:t>
            </a:r>
          </a:p>
        </p:txBody>
      </p:sp>
      <p:pic>
        <p:nvPicPr>
          <p:cNvPr id="39" name="Picture 1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690DC774-8965-489E-A213-7DB5417DFC31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03  /  10</a:t>
            </a:r>
          </a:p>
        </p:txBody>
      </p:sp>
    </p:spTree>
    <p:extLst>
      <p:ext uri="{BB962C8B-B14F-4D97-AF65-F5344CB8AC3E}">
        <p14:creationId xmlns:p14="http://schemas.microsoft.com/office/powerpoint/2010/main" val="19905860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7D635AF5-2164-4138-A46A-5F2822E90EBC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16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artisticBlur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C3B848E4-BEF6-4AF2-B954-8AF445B28B5D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F0107">
              <a:alpha val="3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C5EA6FF-F31E-4E32-B60C-39292DDE8957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85000"/>
                </a:srgbClr>
              </a:gs>
              <a:gs pos="50000">
                <a:srgbClr val="14100E">
                  <a:alpha val="0"/>
                </a:srgbClr>
              </a:gs>
              <a:gs pos="100000">
                <a:srgbClr val="201A18">
                  <a:alpha val="80000"/>
                </a:srgbClr>
              </a:gs>
            </a:gsLst>
            <a:lin ang="27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0FD9C0-295B-4677-836D-2F41591924A2}"/>
              </a:ext>
            </a:extLst>
          </p:cNvPr>
          <p:cNvSpPr>
            <a:spLocks noGrp="1"/>
          </p:cNvSpPr>
          <p:nvPr/>
        </p:nvSpPr>
        <p:spPr>
          <a:xfrm>
            <a:off x="5334000" y="0"/>
            <a:ext cx="6858000" cy="68580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0" b="0" i="0">
                <a:solidFill>
                  <a:srgbClr val="FFFFFF">
                    <a:alpha val="12000"/>
                  </a:srgbClr>
                </a:solidFill>
                <a:latin typeface="Gotham Thin"/>
                <a:ea typeface="Gotham Thin"/>
                <a:cs typeface="Gotham Thin"/>
              </a:rPr>
              <a:t>02</a:t>
            </a:r>
          </a:p>
        </p:txBody>
      </p:sp>
      <p:pic>
        <p:nvPicPr>
          <p:cNvPr id="20" name="Picture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4767295"/>
            <a:ext cx="990600" cy="1209610"/>
          </a:xfrm>
          <a:prstGeom prst="rect">
            <a:avLst/>
          </a:prstGeom>
        </p:spPr>
      </p:pic>
      <p:pic>
        <p:nvPicPr>
          <p:cNvPr id="21" name="Picture 7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1609" y="1085850"/>
            <a:ext cx="117006" cy="142875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DB67946-0939-4689-813A-F967F4E18AA5}"/>
              </a:ext>
            </a:extLst>
          </p:cNvPr>
          <p:cNvSpPr>
            <a:spLocks noGrp="1"/>
          </p:cNvSpPr>
          <p:nvPr/>
        </p:nvSpPr>
        <p:spPr>
          <a:xfrm>
            <a:off x="1066800" y="101917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90000"/>
                  </a:srgbClr>
                </a:solidFill>
                <a:latin typeface="Gotham"/>
                <a:ea typeface="Gotham"/>
                <a:cs typeface="Gotham"/>
              </a:rPr>
              <a:t>SECTION  ·  02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24A2E9C8-9D12-4999-A06D-BE073E4E341E}"/>
              </a:ext>
            </a:extLst>
          </p:cNvPr>
          <p:cNvSpPr>
            <a:spLocks noGrp="1"/>
          </p:cNvSpPr>
          <p:nvPr/>
        </p:nvSpPr>
        <p:spPr>
          <a:xfrm>
            <a:off x="838200" y="2019300"/>
            <a:ext cx="9525000" cy="2857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Why</a:t>
            </a:r>
          </a:p>
          <a:p>
            <a:pPr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00" b="0" i="0">
                <a:solidFill>
                  <a:srgbClr val="E8A81C"/>
                </a:solidFill>
                <a:latin typeface="Gotham Light"/>
                <a:ea typeface="Gotham Light"/>
                <a:cs typeface="Gotham Light"/>
              </a:rPr>
              <a:t>SynXis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A181295-C057-4503-AFB2-6ACBECE2FD68}"/>
              </a:ext>
            </a:extLst>
          </p:cNvPr>
          <p:cNvSpPr>
            <a:spLocks noGrp="1"/>
          </p:cNvSpPr>
          <p:nvPr/>
        </p:nvSpPr>
        <p:spPr>
          <a:xfrm>
            <a:off x="2171700" y="4914900"/>
            <a:ext cx="5334000" cy="8382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0" i="0">
                <a:solidFill>
                  <a:srgbClr val="FBF3E6"/>
                </a:solidFill>
                <a:latin typeface="Roboto"/>
                <a:ea typeface="Roboto"/>
                <a:cs typeface="Roboto"/>
              </a:rPr>
              <a:t>A strong fit for hotels already using Sabre SynXis that need guests to pay securely when they book.</a:t>
            </a:r>
          </a:p>
        </p:txBody>
      </p:sp>
    </p:spTree>
    <p:extLst>
      <p:ext uri="{BB962C8B-B14F-4D97-AF65-F5344CB8AC3E}">
        <p14:creationId xmlns:p14="http://schemas.microsoft.com/office/powerpoint/2010/main" val="84811686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85DE27-BB65-4CF2-9E9F-CE17990B64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64FBC3-6A7F-4C88-8AFD-06B3293BAD3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F97ED6-F197-4CEF-A0ED-0F7FD730F13D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WHY HOTELS CHOOSE SYNXIS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3DB18-BE90-4AE7-9141-E568CA62CBDE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10811256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Payments enabled through onboarding.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CD8244-F1CB-4E48-AFB2-21E91824191A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7B33BAB-F0FF-464F-A54A-9E9919C3B7B6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0BE37C-637A-4361-8C7C-E2DC5D8D81AA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D605EA-68BA-451F-AD6F-E2CE964B94A1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No technical integration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64779E-EDD5-4AC3-A13E-B740EE2E822D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Onboarding and setup enable payments, so the hotel does not need to build or maintain an integration.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7E0482A-225A-4C0D-AAEE-F3F14274D27B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6F3A23F-4396-4173-8219-FD404C4C494E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C9E5FF-B32A-4163-AC92-05A1E0A9F631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EE0DB8-818F-4281-8164-F7FD9151B8C1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9432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Secure booking payments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F22E63-FA41-4471-BD29-D2F448F3B7D7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Payments travel over a secure channel from the SynXis booking engine to the iVeri Gateway.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A59A902-C58F-4836-8E30-9C65D8CAE911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07581BC-7B0A-44E7-A56E-E68EEAB0AA74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01B02B-B7B2-41C0-BC0D-A1D7A978E064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06A7C4-C159-4392-B7A4-AFDD4815A3C3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 dirty="0" err="1">
                <a:solidFill>
                  <a:srgbClr val="FFFFFF"/>
                </a:solidFill>
                <a:latin typeface="Gotham"/>
                <a:ea typeface="Gotham"/>
                <a:cs typeface="Gotham"/>
              </a:rPr>
              <a:t>Centralised</a:t>
            </a:r>
            <a:r>
              <a:rPr sz="1725" b="1" i="0" dirty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 reporting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8604DD-9CF1-459E-A552-A3242B7175C2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BackOffice provides one place to search, reconcile and report across hotel properties.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A26CD3B-BAD8-4801-8937-516F696F798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05  /  10</a:t>
            </a:r>
          </a:p>
        </p:txBody>
      </p:sp>
    </p:spTree>
    <p:extLst>
      <p:ext uri="{BB962C8B-B14F-4D97-AF65-F5344CB8AC3E}">
        <p14:creationId xmlns:p14="http://schemas.microsoft.com/office/powerpoint/2010/main" val="145220074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5147D19-C569-4AED-BA89-DFC427051F51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2209800"/>
            <a:ext cx="12192000" cy="46482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121A015B-D4DE-42A3-A05A-34FEDB701A35}"/>
              </a:ext>
            </a:extLst>
          </p:cNvPr>
          <p:cNvSpPr>
            <a:spLocks noGrp="1"/>
          </p:cNvSpPr>
          <p:nvPr/>
        </p:nvSpPr>
        <p:spPr>
          <a:xfrm>
            <a:off x="0" y="2209800"/>
            <a:ext cx="12192000" cy="4648200"/>
          </a:xfrm>
          <a:prstGeom prst="rect">
            <a:avLst/>
          </a:prstGeom>
          <a:gradFill>
            <a:gsLst>
              <a:gs pos="0">
                <a:srgbClr val="201A18"/>
              </a:gs>
              <a:gs pos="100000">
                <a:srgbClr val="201A18">
                  <a:alpha val="55000"/>
                </a:srgbClr>
              </a:gs>
            </a:gsLst>
            <a:lin ang="54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7B45B09-285F-47D3-90A1-33BF77D1429C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SYNXIS AT A GLANCE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CB9D991E-FF4F-4477-9962-B263C330A0C3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8872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90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Ready-made payment acceptance for hotels.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F13F584-F482-413E-9867-182E1ACB706A}"/>
              </a:ext>
            </a:extLst>
          </p:cNvPr>
          <p:cNvSpPr>
            <a:spLocks noGrp="1"/>
          </p:cNvSpPr>
          <p:nvPr/>
        </p:nvSpPr>
        <p:spPr>
          <a:xfrm>
            <a:off x="1009650" y="2833116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NO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F7393CA-1EF9-44D4-AB6D-94221E6A31EB}"/>
              </a:ext>
            </a:extLst>
          </p:cNvPr>
          <p:cNvSpPr>
            <a:spLocks noGrp="1"/>
          </p:cNvSpPr>
          <p:nvPr/>
        </p:nvSpPr>
        <p:spPr>
          <a:xfrm>
            <a:off x="1028700" y="3766566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CODE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45E5DB1-502F-4033-8930-1A81D3AE17F3}"/>
              </a:ext>
            </a:extLst>
          </p:cNvPr>
          <p:cNvSpPr>
            <a:spLocks noGrp="1"/>
          </p:cNvSpPr>
          <p:nvPr/>
        </p:nvSpPr>
        <p:spPr>
          <a:xfrm>
            <a:off x="1028700" y="4071366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hotel-side development</a:t>
            </a:r>
          </a:p>
        </p:txBody>
      </p:sp>
      <p:sp>
        <p:nvSpPr>
          <p:cNvPr id="11" name="Connector 10">
            <a:extLst>
              <a:ext uri="{FF2B5EF4-FFF2-40B4-BE49-F238E27FC236}">
                <a16:creationId xmlns:a16="http://schemas.microsoft.com/office/drawing/2014/main" id="{2DE11B62-079D-40E6-B751-CE4ACFB29D51}"/>
              </a:ext>
            </a:extLst>
          </p:cNvPr>
          <p:cNvSpPr>
            <a:spLocks noGrp="1"/>
          </p:cNvSpPr>
          <p:nvPr/>
        </p:nvSpPr>
        <p:spPr>
          <a:xfrm>
            <a:off x="3467100" y="2985516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9C999998-0DA9-40ED-B93E-E16DA1F44412}"/>
              </a:ext>
            </a:extLst>
          </p:cNvPr>
          <p:cNvSpPr>
            <a:spLocks noGrp="1"/>
          </p:cNvSpPr>
          <p:nvPr/>
        </p:nvSpPr>
        <p:spPr>
          <a:xfrm>
            <a:off x="3638550" y="2833116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3-D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A53C00D9-CA2C-4C18-A49F-B4C8153FC01D}"/>
              </a:ext>
            </a:extLst>
          </p:cNvPr>
          <p:cNvSpPr>
            <a:spLocks noGrp="1"/>
          </p:cNvSpPr>
          <p:nvPr/>
        </p:nvSpPr>
        <p:spPr>
          <a:xfrm>
            <a:off x="3657600" y="3766566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SECURE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13DAA16-83EC-4D6A-B7A2-96F6725BFCA2}"/>
              </a:ext>
            </a:extLst>
          </p:cNvPr>
          <p:cNvSpPr>
            <a:spLocks noGrp="1"/>
          </p:cNvSpPr>
          <p:nvPr/>
        </p:nvSpPr>
        <p:spPr>
          <a:xfrm>
            <a:off x="3657600" y="4071366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optional authentication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44C21264-6947-4698-A9D3-AC87C4CE67C6}"/>
              </a:ext>
            </a:extLst>
          </p:cNvPr>
          <p:cNvSpPr>
            <a:spLocks noGrp="1"/>
          </p:cNvSpPr>
          <p:nvPr/>
        </p:nvSpPr>
        <p:spPr>
          <a:xfrm>
            <a:off x="6096000" y="2985516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19D5DBB-AC02-40D5-95D4-D77FDF4F33C4}"/>
              </a:ext>
            </a:extLst>
          </p:cNvPr>
          <p:cNvSpPr>
            <a:spLocks noGrp="1"/>
          </p:cNvSpPr>
          <p:nvPr/>
        </p:nvSpPr>
        <p:spPr>
          <a:xfrm>
            <a:off x="6267450" y="2833116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MULTI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E2B6FB9-10B8-42FA-8632-39049CC910D0}"/>
              </a:ext>
            </a:extLst>
          </p:cNvPr>
          <p:cNvSpPr>
            <a:spLocks noGrp="1"/>
          </p:cNvSpPr>
          <p:nvPr/>
        </p:nvSpPr>
        <p:spPr>
          <a:xfrm>
            <a:off x="6286500" y="3766566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PROPERTY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B356B0E-36FA-4DD5-84D0-9239C3FA0D34}"/>
              </a:ext>
            </a:extLst>
          </p:cNvPr>
          <p:cNvSpPr>
            <a:spLocks noGrp="1"/>
          </p:cNvSpPr>
          <p:nvPr/>
        </p:nvSpPr>
        <p:spPr>
          <a:xfrm>
            <a:off x="6286500" y="4071366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onboarding and reporting</a:t>
            </a:r>
          </a:p>
        </p:txBody>
      </p:sp>
      <p:sp>
        <p:nvSpPr>
          <p:cNvPr id="19" name="Connector 18">
            <a:extLst>
              <a:ext uri="{FF2B5EF4-FFF2-40B4-BE49-F238E27FC236}">
                <a16:creationId xmlns:a16="http://schemas.microsoft.com/office/drawing/2014/main" id="{18EBC563-5725-4218-BBEE-448C2C8296A8}"/>
              </a:ext>
            </a:extLst>
          </p:cNvPr>
          <p:cNvSpPr>
            <a:spLocks noGrp="1"/>
          </p:cNvSpPr>
          <p:nvPr/>
        </p:nvSpPr>
        <p:spPr>
          <a:xfrm>
            <a:off x="8724900" y="2985516"/>
            <a:ext cx="0" cy="1733550"/>
          </a:xfrm>
          <a:prstGeom prst="line">
            <a:avLst/>
          </a:prstGeom>
          <a:ln w="13334">
            <a:solidFill>
              <a:srgbClr val="FFFFFF">
                <a:alpha val="20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DB389B4-13F2-4742-A953-8B95FC5761E0}"/>
              </a:ext>
            </a:extLst>
          </p:cNvPr>
          <p:cNvSpPr>
            <a:spLocks noGrp="1"/>
          </p:cNvSpPr>
          <p:nvPr/>
        </p:nvSpPr>
        <p:spPr>
          <a:xfrm>
            <a:off x="8896350" y="2833116"/>
            <a:ext cx="2419350" cy="8763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45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BACK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3D0BA63-D928-496F-9236-46030DC4AD46}"/>
              </a:ext>
            </a:extLst>
          </p:cNvPr>
          <p:cNvSpPr>
            <a:spLocks noGrp="1"/>
          </p:cNvSpPr>
          <p:nvPr/>
        </p:nvSpPr>
        <p:spPr>
          <a:xfrm>
            <a:off x="8915400" y="3766566"/>
            <a:ext cx="2381250" cy="3048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1" i="0" spc="76">
                <a:solidFill>
                  <a:srgbClr val="E8A81C"/>
                </a:solidFill>
                <a:latin typeface="Gotham"/>
                <a:ea typeface="Gotham"/>
                <a:cs typeface="Gotham"/>
              </a:rPr>
              <a:t>OFFICE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EBF5D41A-8E3E-4098-9AB3-A496D256FFB3}"/>
              </a:ext>
            </a:extLst>
          </p:cNvPr>
          <p:cNvSpPr>
            <a:spLocks noGrp="1"/>
          </p:cNvSpPr>
          <p:nvPr/>
        </p:nvSpPr>
        <p:spPr>
          <a:xfrm>
            <a:off x="8915400" y="4071366"/>
            <a:ext cx="2343150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34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50" b="0" i="0">
                <a:solidFill>
                  <a:srgbClr val="FFFFFF">
                    <a:alpha val="80000"/>
                  </a:srgbClr>
                </a:solidFill>
                <a:latin typeface="Roboto"/>
                <a:ea typeface="Roboto"/>
                <a:cs typeface="Roboto"/>
              </a:rPr>
              <a:t>search, reconcile and report</a:t>
            </a:r>
          </a:p>
        </p:txBody>
      </p:sp>
      <p:pic>
        <p:nvPicPr>
          <p:cNvPr id="49" name="Picture 22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0F9008CD-7D5A-4F62-9AC4-34CF2708ED27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06  /  10</a:t>
            </a:r>
          </a:p>
        </p:txBody>
      </p:sp>
    </p:spTree>
    <p:extLst>
      <p:ext uri="{BB962C8B-B14F-4D97-AF65-F5344CB8AC3E}">
        <p14:creationId xmlns:p14="http://schemas.microsoft.com/office/powerpoint/2010/main" val="148468389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88A7C2-57E5-4898-BAB0-0503B301FE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898002-D647-4204-A988-BB365881F3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1C0FFC-4BDE-4B50-B051-1967CBDE594D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SYNXIS ENABLEMENT WORKFLOW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2C06B6-9F4E-4BFB-BDC6-CBF24C0AD536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From hotel qualification to booking payments.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61D293F8-BBEB-4D02-A893-25E8B7552F3D}"/>
              </a:ext>
            </a:extLst>
          </p:cNvPr>
          <p:cNvSpPr>
            <a:spLocks noGrp="1"/>
          </p:cNvSpPr>
          <p:nvPr/>
        </p:nvSpPr>
        <p:spPr>
          <a:xfrm>
            <a:off x="2152650" y="2647950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806BD8-B971-438E-9469-B99C51D6BA58}"/>
              </a:ext>
            </a:extLst>
          </p:cNvPr>
          <p:cNvSpPr>
            <a:spLocks noGrp="1"/>
          </p:cNvSpPr>
          <p:nvPr/>
        </p:nvSpPr>
        <p:spPr>
          <a:xfrm>
            <a:off x="18764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524125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2C0C79-5CE7-4F5E-85D7-504D37FB9743}"/>
              </a:ext>
            </a:extLst>
          </p:cNvPr>
          <p:cNvSpPr>
            <a:spLocks noGrp="1"/>
          </p:cNvSpPr>
          <p:nvPr/>
        </p:nvSpPr>
        <p:spPr>
          <a:xfrm>
            <a:off x="9334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97D19-974C-4910-883E-756526F192C9}"/>
              </a:ext>
            </a:extLst>
          </p:cNvPr>
          <p:cNvSpPr>
            <a:spLocks noGrp="1"/>
          </p:cNvSpPr>
          <p:nvPr/>
        </p:nvSpPr>
        <p:spPr>
          <a:xfrm>
            <a:off x="9334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Confirm the fit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84617E-4345-48F3-847F-3A4131E2C515}"/>
              </a:ext>
            </a:extLst>
          </p:cNvPr>
          <p:cNvSpPr>
            <a:spLocks noGrp="1"/>
          </p:cNvSpPr>
          <p:nvPr/>
        </p:nvSpPr>
        <p:spPr>
          <a:xfrm>
            <a:off x="10096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that the hotel uses Sabre SynXis and needs secure payment acceptance at reservation.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478795-9096-4AAB-A5AE-608E46EFD094}"/>
              </a:ext>
            </a:extLst>
          </p:cNvPr>
          <p:cNvSpPr>
            <a:spLocks noGrp="1"/>
          </p:cNvSpPr>
          <p:nvPr/>
        </p:nvSpPr>
        <p:spPr>
          <a:xfrm>
            <a:off x="45053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524125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C0AFBF4-286D-465E-927D-BD99C39EDDDB}"/>
              </a:ext>
            </a:extLst>
          </p:cNvPr>
          <p:cNvSpPr>
            <a:spLocks noGrp="1"/>
          </p:cNvSpPr>
          <p:nvPr/>
        </p:nvSpPr>
        <p:spPr>
          <a:xfrm>
            <a:off x="35623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A566B0-CE37-426E-86F8-2A5517F0EA61}"/>
              </a:ext>
            </a:extLst>
          </p:cNvPr>
          <p:cNvSpPr>
            <a:spLocks noGrp="1"/>
          </p:cNvSpPr>
          <p:nvPr/>
        </p:nvSpPr>
        <p:spPr>
          <a:xfrm>
            <a:off x="35623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Onboard properties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087362-6A26-4E7C-8EA1-4F4050AD80ED}"/>
              </a:ext>
            </a:extLst>
          </p:cNvPr>
          <p:cNvSpPr>
            <a:spLocks noGrp="1"/>
          </p:cNvSpPr>
          <p:nvPr/>
        </p:nvSpPr>
        <p:spPr>
          <a:xfrm>
            <a:off x="36385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Complete merchant onboarding and configure each hotel property that needs payment acceptance.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90523C-FF28-4B79-9E21-5F529FDB3669}"/>
              </a:ext>
            </a:extLst>
          </p:cNvPr>
          <p:cNvSpPr>
            <a:spLocks noGrp="1"/>
          </p:cNvSpPr>
          <p:nvPr/>
        </p:nvSpPr>
        <p:spPr>
          <a:xfrm>
            <a:off x="71342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524125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6B059F8-B483-42C3-ADC5-840B8446342D}"/>
              </a:ext>
            </a:extLst>
          </p:cNvPr>
          <p:cNvSpPr>
            <a:spLocks noGrp="1"/>
          </p:cNvSpPr>
          <p:nvPr/>
        </p:nvSpPr>
        <p:spPr>
          <a:xfrm>
            <a:off x="61912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D50D22-EFC9-4F67-B59D-470551C29851}"/>
              </a:ext>
            </a:extLst>
          </p:cNvPr>
          <p:cNvSpPr>
            <a:spLocks noGrp="1"/>
          </p:cNvSpPr>
          <p:nvPr/>
        </p:nvSpPr>
        <p:spPr>
          <a:xfrm>
            <a:off x="61912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Enable payments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0686FE-6716-4DDD-8C15-4E78F3DFDA98}"/>
              </a:ext>
            </a:extLst>
          </p:cNvPr>
          <p:cNvSpPr>
            <a:spLocks noGrp="1"/>
          </p:cNvSpPr>
          <p:nvPr/>
        </p:nvSpPr>
        <p:spPr>
          <a:xfrm>
            <a:off x="62674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Activate the SynXis-to-iVeri payment flow and add optional 3-D Secure where required.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BE3A1A-FAC0-4389-866B-59D242D52E6F}"/>
              </a:ext>
            </a:extLst>
          </p:cNvPr>
          <p:cNvSpPr>
            <a:spLocks noGrp="1"/>
          </p:cNvSpPr>
          <p:nvPr/>
        </p:nvSpPr>
        <p:spPr>
          <a:xfrm>
            <a:off x="9763125" y="2371725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524125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1A03FB6-990C-47B0-92A7-952DD2D9FCAE}"/>
              </a:ext>
            </a:extLst>
          </p:cNvPr>
          <p:cNvSpPr>
            <a:spLocks noGrp="1"/>
          </p:cNvSpPr>
          <p:nvPr/>
        </p:nvSpPr>
        <p:spPr>
          <a:xfrm>
            <a:off x="8820150" y="3162300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7B69E3-744E-4FA5-9B81-10BF3E3C5CD7}"/>
              </a:ext>
            </a:extLst>
          </p:cNvPr>
          <p:cNvSpPr>
            <a:spLocks noGrp="1"/>
          </p:cNvSpPr>
          <p:nvPr/>
        </p:nvSpPr>
        <p:spPr>
          <a:xfrm>
            <a:off x="8820150" y="3448050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Launch &amp; report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4AAA5A-0D5C-4DF4-9E45-32F3E227CA7E}"/>
              </a:ext>
            </a:extLst>
          </p:cNvPr>
          <p:cNvSpPr>
            <a:spLocks noGrp="1"/>
          </p:cNvSpPr>
          <p:nvPr/>
        </p:nvSpPr>
        <p:spPr>
          <a:xfrm>
            <a:off x="8896350" y="3848100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Guests pay during booking while hotel teams use BackOffice to search, reconcile and report.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D08290-3A67-4CF9-932A-CC0E6CBDF54F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07  /  10</a:t>
            </a:r>
          </a:p>
        </p:txBody>
      </p:sp>
    </p:spTree>
    <p:extLst>
      <p:ext uri="{BB962C8B-B14F-4D97-AF65-F5344CB8AC3E}">
        <p14:creationId xmlns:p14="http://schemas.microsoft.com/office/powerpoint/2010/main" val="97888087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5385DE27-BB65-4CF2-9E9F-CE17990B6443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0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D064FBC3-6A7F-4C88-8AFD-06B3293BAD36}"/>
              </a:ext>
            </a:extLst>
          </p:cNvPr>
          <p:cNvSpPr>
            <a:spLocks noGrp="1"/>
          </p:cNvSpPr>
          <p:nvPr/>
        </p:nvSpPr>
        <p:spPr>
          <a:xfrm>
            <a:off x="-4763" y="-12954"/>
            <a:ext cx="12192000" cy="6858000"/>
          </a:xfrm>
          <a:prstGeom prst="rect">
            <a:avLst/>
          </a:prstGeom>
          <a:solidFill>
            <a:srgbClr val="201A18">
              <a:alpha val="74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2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7620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66F97ED6-F197-4CEF-A0ED-0F7FD730F13D}"/>
              </a:ext>
            </a:extLst>
          </p:cNvPr>
          <p:cNvSpPr>
            <a:spLocks noGrp="1"/>
          </p:cNvSpPr>
          <p:nvPr/>
        </p:nvSpPr>
        <p:spPr>
          <a:xfrm>
            <a:off x="1066800" y="6953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0000"/>
                  </a:srgbClr>
                </a:solidFill>
                <a:latin typeface="Gotham"/>
                <a:ea typeface="Gotham"/>
                <a:cs typeface="Gotham"/>
              </a:rPr>
              <a:t>THE SYNXIS SALES PITCH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87A3DB18-BE90-4AE7-9141-E568CA62CBDE}"/>
              </a:ext>
            </a:extLst>
          </p:cNvPr>
          <p:cNvSpPr>
            <a:spLocks noGrp="1"/>
          </p:cNvSpPr>
          <p:nvPr/>
        </p:nvSpPr>
        <p:spPr>
          <a:xfrm>
            <a:off x="838200" y="10096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fit, solution and value.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08CD8244-F1CB-4E48-AFB2-21E91824191A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D7B33BAB-F0FF-464F-A54A-9E9919C3B7B6}"/>
              </a:ext>
            </a:extLst>
          </p:cNvPr>
          <p:cNvSpPr>
            <a:spLocks noGrp="1"/>
          </p:cNvSpPr>
          <p:nvPr/>
        </p:nvSpPr>
        <p:spPr>
          <a:xfrm>
            <a:off x="83820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80BE37C-637A-4361-8C7C-E2DC5D8D81AA}"/>
              </a:ext>
            </a:extLst>
          </p:cNvPr>
          <p:cNvSpPr>
            <a:spLocks noGrp="1"/>
          </p:cNvSpPr>
          <p:nvPr/>
        </p:nvSpPr>
        <p:spPr>
          <a:xfrm>
            <a:off x="328612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01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AD605EA-68BA-451F-AD6F-E2CE964B94A1}"/>
              </a:ext>
            </a:extLst>
          </p:cNvPr>
          <p:cNvSpPr>
            <a:spLocks noGrp="1"/>
          </p:cNvSpPr>
          <p:nvPr/>
        </p:nvSpPr>
        <p:spPr>
          <a:xfrm>
            <a:off x="116205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right fit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4364779E-EDD5-4AC3-A13E-B740EE2E822D}"/>
              </a:ext>
            </a:extLst>
          </p:cNvPr>
          <p:cNvSpPr>
            <a:spLocks noGrp="1"/>
          </p:cNvSpPr>
          <p:nvPr/>
        </p:nvSpPr>
        <p:spPr>
          <a:xfrm>
            <a:off x="116205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Hotels using Sabre SynXis that need secure guest payment at reservation without a development project.</a:t>
            </a:r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7E0482A-225A-4C0D-AAEE-F3F14274D27B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16F3A23F-4396-4173-8219-FD404C4C494E}"/>
              </a:ext>
            </a:extLst>
          </p:cNvPr>
          <p:cNvSpPr>
            <a:spLocks noGrp="1"/>
          </p:cNvSpPr>
          <p:nvPr/>
        </p:nvSpPr>
        <p:spPr>
          <a:xfrm>
            <a:off x="4429125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FDC9E5FF-B32A-4163-AC92-05A1E0A9F631}"/>
              </a:ext>
            </a:extLst>
          </p:cNvPr>
          <p:cNvSpPr>
            <a:spLocks noGrp="1"/>
          </p:cNvSpPr>
          <p:nvPr/>
        </p:nvSpPr>
        <p:spPr>
          <a:xfrm>
            <a:off x="6877050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02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01EE0DB8-818F-4281-8164-F7FD9151B8C1}"/>
              </a:ext>
            </a:extLst>
          </p:cNvPr>
          <p:cNvSpPr>
            <a:spLocks noGrp="1"/>
          </p:cNvSpPr>
          <p:nvPr/>
        </p:nvSpPr>
        <p:spPr>
          <a:xfrm>
            <a:off x="4752975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solution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0F22E63-FA41-4471-BD29-D2F448F3B7D7}"/>
              </a:ext>
            </a:extLst>
          </p:cNvPr>
          <p:cNvSpPr>
            <a:spLocks noGrp="1"/>
          </p:cNvSpPr>
          <p:nvPr/>
        </p:nvSpPr>
        <p:spPr>
          <a:xfrm>
            <a:off x="4752975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Onboarding and setup activate the ready-made payment flow from SynXis to the iVeri Gateway.</a:t>
            </a:r>
          </a:p>
        </p:txBody>
      </p:sp>
      <p:sp>
        <p:nvSpPr>
          <p:cNvPr id="35" name="Rounded Rectangle 34">
            <a:extLst>
              <a:ext uri="{FF2B5EF4-FFF2-40B4-BE49-F238E27FC236}">
                <a16:creationId xmlns:a16="http://schemas.microsoft.com/office/drawing/2014/main" id="{3A59A902-C58F-4836-8E30-9C65D8CAE911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3543300"/>
          </a:xfrm>
          <a:prstGeom prst="roundRect">
            <a:avLst>
              <a:gd name="adj" fmla="val 5157"/>
            </a:avLst>
          </a:prstGeom>
          <a:solidFill>
            <a:srgbClr val="FFFFFF">
              <a:alpha val="7000"/>
            </a:srgbClr>
          </a:solidFill>
          <a:ln w="11429">
            <a:solidFill>
              <a:srgbClr val="FFFFFF">
                <a:alpha val="16000"/>
              </a:srgb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907581BC-7B0A-44E7-A56E-E68EEAB0AA74}"/>
              </a:ext>
            </a:extLst>
          </p:cNvPr>
          <p:cNvSpPr>
            <a:spLocks noGrp="1"/>
          </p:cNvSpPr>
          <p:nvPr/>
        </p:nvSpPr>
        <p:spPr>
          <a:xfrm>
            <a:off x="8020050" y="1885950"/>
            <a:ext cx="3324225" cy="57150"/>
          </a:xfrm>
          <a:prstGeom prst="roundRect">
            <a:avLst>
              <a:gd name="adj" fmla="val 50000"/>
            </a:avLst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B01B02B-B7B2-41C0-BC0D-A1D7A978E064}"/>
              </a:ext>
            </a:extLst>
          </p:cNvPr>
          <p:cNvSpPr>
            <a:spLocks noGrp="1"/>
          </p:cNvSpPr>
          <p:nvPr/>
        </p:nvSpPr>
        <p:spPr>
          <a:xfrm>
            <a:off x="10467975" y="2266950"/>
            <a:ext cx="609600" cy="381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>
                <a:solidFill>
                  <a:srgbClr val="FFFFFF">
                    <a:alpha val="35000"/>
                  </a:srgbClr>
                </a:solidFill>
                <a:latin typeface="Gotham Black"/>
                <a:ea typeface="Gotham Black"/>
                <a:cs typeface="Gotham Black"/>
              </a:rPr>
              <a:t>03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EF06A7C4-C159-4392-B7A4-AFDD4815A3C3}"/>
              </a:ext>
            </a:extLst>
          </p:cNvPr>
          <p:cNvSpPr>
            <a:spLocks noGrp="1"/>
          </p:cNvSpPr>
          <p:nvPr/>
        </p:nvSpPr>
        <p:spPr>
          <a:xfrm>
            <a:off x="8343900" y="3314700"/>
            <a:ext cx="2676525" cy="4191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725" b="1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The value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CB8604DD-9CF1-459E-A552-A3242B7175C2}"/>
              </a:ext>
            </a:extLst>
          </p:cNvPr>
          <p:cNvSpPr>
            <a:spLocks noGrp="1"/>
          </p:cNvSpPr>
          <p:nvPr/>
        </p:nvSpPr>
        <p:spPr>
          <a:xfrm>
            <a:off x="8343900" y="3790950"/>
            <a:ext cx="2752725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Secure booking payments, optional 3-D Secure and central reporting across multiple properties.</a:t>
            </a:r>
          </a:p>
        </p:txBody>
      </p:sp>
      <p:pic>
        <p:nvPicPr>
          <p:cNvPr id="89" name="Picture 41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0A26CD3B-BAD8-4801-8937-516F696F7989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08  /  10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14AFA18D-0D28-B6DE-8959-AA5CC56831B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4294" y="2143125"/>
            <a:ext cx="962256" cy="962256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7BC1F66-E060-E6D0-930E-DB26A1BEC0C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4475" y="2152650"/>
            <a:ext cx="1028700" cy="1028700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4629AF9E-E80E-EC6F-30C3-CB4CA7A3B28F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82547" y="2174617"/>
            <a:ext cx="1034847" cy="103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2200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D288A7C2-57E5-4898-BAB0-0503B301FE44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39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9E898002-D647-4204-A988-BB365881F338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>
              <a:alpha val="80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1" name="Picture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41609" y="800100"/>
            <a:ext cx="117006" cy="14287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11C0FFC-4BDE-4B50-B051-1967CBDE594D}"/>
              </a:ext>
            </a:extLst>
          </p:cNvPr>
          <p:cNvSpPr>
            <a:spLocks noGrp="1"/>
          </p:cNvSpPr>
          <p:nvPr/>
        </p:nvSpPr>
        <p:spPr>
          <a:xfrm>
            <a:off x="1066800" y="733425"/>
            <a:ext cx="60960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00" b="1" i="0" spc="312">
                <a:solidFill>
                  <a:srgbClr val="FFFFFF">
                    <a:alpha val="85000"/>
                  </a:srgbClr>
                </a:solidFill>
                <a:latin typeface="Gotham"/>
                <a:ea typeface="Gotham"/>
                <a:cs typeface="Gotham"/>
              </a:rPr>
              <a:t>NEXT STEPS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12C06B6-9F4E-4BFB-BDC6-CBF24C0AD536}"/>
              </a:ext>
            </a:extLst>
          </p:cNvPr>
          <p:cNvSpPr>
            <a:spLocks noGrp="1"/>
          </p:cNvSpPr>
          <p:nvPr/>
        </p:nvSpPr>
        <p:spPr>
          <a:xfrm>
            <a:off x="838200" y="1047750"/>
            <a:ext cx="8953500" cy="11430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3750" b="0" i="0">
                <a:solidFill>
                  <a:srgbClr val="FFFFFF"/>
                </a:solidFill>
                <a:latin typeface="Gotham"/>
                <a:ea typeface="Gotham"/>
                <a:cs typeface="Gotham"/>
              </a:rPr>
              <a:t>A practical route from SynXis user to payment acceptance.</a:t>
            </a:r>
          </a:p>
        </p:txBody>
      </p:sp>
      <p:sp>
        <p:nvSpPr>
          <p:cNvPr id="8" name="Connector 7">
            <a:extLst>
              <a:ext uri="{FF2B5EF4-FFF2-40B4-BE49-F238E27FC236}">
                <a16:creationId xmlns:a16="http://schemas.microsoft.com/office/drawing/2014/main" id="{61D293F8-BBEB-4D02-A893-25E8B7552F3D}"/>
              </a:ext>
            </a:extLst>
          </p:cNvPr>
          <p:cNvSpPr>
            <a:spLocks noGrp="1"/>
          </p:cNvSpPr>
          <p:nvPr/>
        </p:nvSpPr>
        <p:spPr>
          <a:xfrm>
            <a:off x="2152650" y="3100234"/>
            <a:ext cx="7886700" cy="0"/>
          </a:xfrm>
          <a:prstGeom prst="line">
            <a:avLst/>
          </a:prstGeom>
          <a:ln w="19050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806BD8-B971-438E-9469-B99C51D6BA58}"/>
              </a:ext>
            </a:extLst>
          </p:cNvPr>
          <p:cNvSpPr>
            <a:spLocks noGrp="1"/>
          </p:cNvSpPr>
          <p:nvPr/>
        </p:nvSpPr>
        <p:spPr>
          <a:xfrm>
            <a:off x="1876425" y="2824009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46" name="Picture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051245" y="2976409"/>
            <a:ext cx="202811" cy="24765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42C0C79-5CE7-4F5E-85D7-504D37FB9743}"/>
              </a:ext>
            </a:extLst>
          </p:cNvPr>
          <p:cNvSpPr>
            <a:spLocks noGrp="1"/>
          </p:cNvSpPr>
          <p:nvPr/>
        </p:nvSpPr>
        <p:spPr>
          <a:xfrm>
            <a:off x="933450" y="3614584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AE97D19-974C-4910-883E-756526F192C9}"/>
              </a:ext>
            </a:extLst>
          </p:cNvPr>
          <p:cNvSpPr>
            <a:spLocks noGrp="1"/>
          </p:cNvSpPr>
          <p:nvPr/>
        </p:nvSpPr>
        <p:spPr>
          <a:xfrm>
            <a:off x="933450" y="3900334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Discover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7B84617E-4345-48F3-847F-3A4131E2C515}"/>
              </a:ext>
            </a:extLst>
          </p:cNvPr>
          <p:cNvSpPr>
            <a:spLocks noGrp="1"/>
          </p:cNvSpPr>
          <p:nvPr/>
        </p:nvSpPr>
        <p:spPr>
          <a:xfrm>
            <a:off x="1009650" y="4300384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Confirm current SynXis use, how booking payments work today and how many properties need onboarding.</a:t>
            </a:r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A5478795-9096-4AAB-A5AE-608E46EFD094}"/>
              </a:ext>
            </a:extLst>
          </p:cNvPr>
          <p:cNvSpPr>
            <a:spLocks noGrp="1"/>
          </p:cNvSpPr>
          <p:nvPr/>
        </p:nvSpPr>
        <p:spPr>
          <a:xfrm>
            <a:off x="4505325" y="2824009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1" name="Picture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80145" y="2976409"/>
            <a:ext cx="202811" cy="247650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BC0AFBF4-286D-465E-927D-BD99C39EDDDB}"/>
              </a:ext>
            </a:extLst>
          </p:cNvPr>
          <p:cNvSpPr>
            <a:spLocks noGrp="1"/>
          </p:cNvSpPr>
          <p:nvPr/>
        </p:nvSpPr>
        <p:spPr>
          <a:xfrm>
            <a:off x="3562350" y="3614584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02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1DA566B0-CE37-426E-86F8-2A5517F0EA61}"/>
              </a:ext>
            </a:extLst>
          </p:cNvPr>
          <p:cNvSpPr>
            <a:spLocks noGrp="1"/>
          </p:cNvSpPr>
          <p:nvPr/>
        </p:nvSpPr>
        <p:spPr>
          <a:xfrm>
            <a:off x="3562350" y="3900334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Define setup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6087362-6A26-4E7C-8EA1-4F4050AD80ED}"/>
              </a:ext>
            </a:extLst>
          </p:cNvPr>
          <p:cNvSpPr>
            <a:spLocks noGrp="1"/>
          </p:cNvSpPr>
          <p:nvPr/>
        </p:nvSpPr>
        <p:spPr>
          <a:xfrm>
            <a:off x="3638550" y="4300384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Agree the merchant structure, property list, acquiring setup, 3-D Secure choice and reporting needs.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190523C-FF28-4B79-9E21-5F529FDB3669}"/>
              </a:ext>
            </a:extLst>
          </p:cNvPr>
          <p:cNvSpPr>
            <a:spLocks noGrp="1"/>
          </p:cNvSpPr>
          <p:nvPr/>
        </p:nvSpPr>
        <p:spPr>
          <a:xfrm>
            <a:off x="7134225" y="2824009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56" name="Picture 1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309045" y="2976409"/>
            <a:ext cx="202811" cy="247650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26B059F8-B483-42C3-ADC5-840B8446342D}"/>
              </a:ext>
            </a:extLst>
          </p:cNvPr>
          <p:cNvSpPr>
            <a:spLocks noGrp="1"/>
          </p:cNvSpPr>
          <p:nvPr/>
        </p:nvSpPr>
        <p:spPr>
          <a:xfrm>
            <a:off x="6191250" y="3614584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03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DDD50D22-EFC9-4F67-B59D-470551C29851}"/>
              </a:ext>
            </a:extLst>
          </p:cNvPr>
          <p:cNvSpPr>
            <a:spLocks noGrp="1"/>
          </p:cNvSpPr>
          <p:nvPr/>
        </p:nvSpPr>
        <p:spPr>
          <a:xfrm>
            <a:off x="6191250" y="3900334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Activate &amp; test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E50686FE-6716-4DDD-8C15-4E78F3DFDA98}"/>
              </a:ext>
            </a:extLst>
          </p:cNvPr>
          <p:cNvSpPr>
            <a:spLocks noGrp="1"/>
          </p:cNvSpPr>
          <p:nvPr/>
        </p:nvSpPr>
        <p:spPr>
          <a:xfrm>
            <a:off x="6267450" y="4300384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Complete onboarding, enable the payment flow and run controlled reservation-payment tests.</a:t>
            </a: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7FBE3A1A-FAC0-4389-866B-59D242D52E6F}"/>
              </a:ext>
            </a:extLst>
          </p:cNvPr>
          <p:cNvSpPr>
            <a:spLocks noGrp="1"/>
          </p:cNvSpPr>
          <p:nvPr/>
        </p:nvSpPr>
        <p:spPr>
          <a:xfrm>
            <a:off x="9763125" y="2824009"/>
            <a:ext cx="552450" cy="552450"/>
          </a:xfrm>
          <a:prstGeom prst="ellipse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61" name="Picture 2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37945" y="2976409"/>
            <a:ext cx="202811" cy="247650"/>
          </a:xfrm>
          <a:prstGeom prst="rect">
            <a:avLst/>
          </a:prstGeom>
        </p:spPr>
      </p:pic>
      <p:sp>
        <p:nvSpPr>
          <p:cNvPr id="26" name="TextBox 25">
            <a:extLst>
              <a:ext uri="{FF2B5EF4-FFF2-40B4-BE49-F238E27FC236}">
                <a16:creationId xmlns:a16="http://schemas.microsoft.com/office/drawing/2014/main" id="{B1A03FB6-990C-47B0-92A7-952DD2D9FCAE}"/>
              </a:ext>
            </a:extLst>
          </p:cNvPr>
          <p:cNvSpPr>
            <a:spLocks noGrp="1"/>
          </p:cNvSpPr>
          <p:nvPr/>
        </p:nvSpPr>
        <p:spPr>
          <a:xfrm>
            <a:off x="8820150" y="3614584"/>
            <a:ext cx="2438400" cy="285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50">
                <a:solidFill>
                  <a:srgbClr val="E8A81C"/>
                </a:solidFill>
                <a:latin typeface="Gotham"/>
                <a:ea typeface="Gotham"/>
                <a:cs typeface="Gotham"/>
              </a:rPr>
              <a:t>STEP 04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1C7B69E3-744E-4FA5-9B81-10BF3E3C5CD7}"/>
              </a:ext>
            </a:extLst>
          </p:cNvPr>
          <p:cNvSpPr>
            <a:spLocks noGrp="1"/>
          </p:cNvSpPr>
          <p:nvPr/>
        </p:nvSpPr>
        <p:spPr>
          <a:xfrm>
            <a:off x="8820150" y="3900334"/>
            <a:ext cx="2438400" cy="3429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800" b="0" i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Launch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C84AAA5A-0D5C-4DF4-9E45-32F3E227CA7E}"/>
              </a:ext>
            </a:extLst>
          </p:cNvPr>
          <p:cNvSpPr>
            <a:spLocks noGrp="1"/>
          </p:cNvSpPr>
          <p:nvPr/>
        </p:nvSpPr>
        <p:spPr>
          <a:xfrm>
            <a:off x="8896350" y="4300384"/>
            <a:ext cx="2286000" cy="1047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ctr">
              <a:lnSpc>
                <a:spcPct val="14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087" b="0" i="0">
                <a:solidFill>
                  <a:srgbClr val="FFFFFF">
                    <a:alpha val="82000"/>
                  </a:srgbClr>
                </a:solidFill>
                <a:latin typeface="Roboto"/>
                <a:ea typeface="Roboto"/>
                <a:cs typeface="Roboto"/>
              </a:rPr>
              <a:t>Start accepting payments and confirm BackOffice access, reconciliation and ongoing support.</a:t>
            </a:r>
          </a:p>
        </p:txBody>
      </p:sp>
      <p:pic>
        <p:nvPicPr>
          <p:cNvPr id="65" name="Picture 28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38200" y="6343650"/>
            <a:ext cx="437444" cy="190500"/>
          </a:xfrm>
          <a:prstGeom prst="rect">
            <a:avLst/>
          </a:prstGeom>
        </p:spPr>
      </p:pic>
      <p:sp>
        <p:nvSpPr>
          <p:cNvPr id="30" name="TextBox 29">
            <a:extLst>
              <a:ext uri="{FF2B5EF4-FFF2-40B4-BE49-F238E27FC236}">
                <a16:creationId xmlns:a16="http://schemas.microsoft.com/office/drawing/2014/main" id="{8DD08290-3A67-4CF9-932A-CC0E6CBDF54F}"/>
              </a:ext>
            </a:extLst>
          </p:cNvPr>
          <p:cNvSpPr>
            <a:spLocks noGrp="1"/>
          </p:cNvSpPr>
          <p:nvPr/>
        </p:nvSpPr>
        <p:spPr>
          <a:xfrm>
            <a:off x="9525000" y="6324600"/>
            <a:ext cx="1828800" cy="22860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125" b="0" i="0">
                <a:solidFill>
                  <a:srgbClr val="D39000"/>
                </a:solidFill>
                <a:latin typeface="Gotham Black"/>
                <a:ea typeface="Gotham Black"/>
                <a:cs typeface="Gotham Black"/>
              </a:rPr>
              <a:t>09  /  10</a:t>
            </a:r>
          </a:p>
        </p:txBody>
      </p:sp>
    </p:spTree>
    <p:extLst>
      <p:ext uri="{BB962C8B-B14F-4D97-AF65-F5344CB8AC3E}">
        <p14:creationId xmlns:p14="http://schemas.microsoft.com/office/powerpoint/2010/main" val="97888087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7AED1A0-71F5-4279-8E8F-D86E3EE64D92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201A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3" name="Picture 2"/>
          <p:cNvPicPr>
            <a:picLocks noChangeAspect="1"/>
          </p:cNvPicPr>
          <p:nvPr/>
        </p:nvPicPr>
        <p:blipFill>
          <a:blip r:embed="rId3">
            <a:duotone>
              <a:prstClr val="black"/>
              <a:schemeClr val="accent2">
                <a:tint val="45000"/>
                <a:satMod val="400000"/>
              </a:schemeClr>
            </a:duotone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B69CCB7D-69A8-4FC3-887E-A732A76B2026}"/>
              </a:ext>
            </a:extLst>
          </p:cNvPr>
          <p:cNvSpPr>
            <a:spLocks noGrp="1"/>
          </p:cNvSpPr>
          <p:nvPr/>
        </p:nvSpPr>
        <p:spPr>
          <a:xfrm>
            <a:off x="0" y="0"/>
            <a:ext cx="12192000" cy="6858000"/>
          </a:xfrm>
          <a:prstGeom prst="rect">
            <a:avLst/>
          </a:prstGeom>
          <a:gradFill>
            <a:gsLst>
              <a:gs pos="0">
                <a:srgbClr val="201A18">
                  <a:alpha val="90000"/>
                </a:srgbClr>
              </a:gs>
              <a:gs pos="50000">
                <a:srgbClr val="201A18">
                  <a:alpha val="55000"/>
                </a:srgbClr>
              </a:gs>
              <a:gs pos="100000">
                <a:srgbClr val="201A18">
                  <a:alpha val="90000"/>
                </a:srgbClr>
              </a:gs>
            </a:gsLst>
            <a:lin ang="18900000" scaled="1"/>
          </a:gra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54748FA-E28C-4F6F-923B-D48BBF13CF4B}"/>
              </a:ext>
            </a:extLst>
          </p:cNvPr>
          <p:cNvSpPr>
            <a:spLocks noGrp="1"/>
          </p:cNvSpPr>
          <p:nvPr/>
        </p:nvSpPr>
        <p:spPr>
          <a:xfrm>
            <a:off x="0" y="6743700"/>
            <a:ext cx="12192000" cy="1143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pic>
        <p:nvPicPr>
          <p:cNvPr id="26" name="Picture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8200" y="571500"/>
            <a:ext cx="918633" cy="40005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C9489D8-A012-4754-8F3D-E64BA5C16E16}"/>
              </a:ext>
            </a:extLst>
          </p:cNvPr>
          <p:cNvSpPr>
            <a:spLocks noGrp="1"/>
          </p:cNvSpPr>
          <p:nvPr/>
        </p:nvSpPr>
        <p:spPr>
          <a:xfrm>
            <a:off x="838200" y="1103376"/>
            <a:ext cx="8572500" cy="142875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9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8700" b="0" i="0" dirty="0">
                <a:solidFill>
                  <a:srgbClr val="FFFFFF"/>
                </a:solidFill>
                <a:latin typeface="Gotham Black"/>
                <a:ea typeface="Gotham Black"/>
                <a:cs typeface="Gotham Black"/>
              </a:rPr>
              <a:t>SynXis Sales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21280950-DB06-4BDA-8E1E-93B1D2604DC6}"/>
              </a:ext>
            </a:extLst>
          </p:cNvPr>
          <p:cNvSpPr>
            <a:spLocks noGrp="1"/>
          </p:cNvSpPr>
          <p:nvPr/>
        </p:nvSpPr>
        <p:spPr>
          <a:xfrm>
            <a:off x="838200" y="2741676"/>
            <a:ext cx="609600" cy="38100"/>
          </a:xfrm>
          <a:prstGeom prst="rect">
            <a:avLst/>
          </a:prstGeom>
          <a:solidFill>
            <a:srgbClr val="D39000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buNone/>
            </a:pPr>
            <a:endParaRPr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A362DAB-4DB5-487A-A7CA-AD2F39FC4B9B}"/>
              </a:ext>
            </a:extLst>
          </p:cNvPr>
          <p:cNvSpPr>
            <a:spLocks noGrp="1"/>
          </p:cNvSpPr>
          <p:nvPr/>
        </p:nvSpPr>
        <p:spPr>
          <a:xfrm>
            <a:off x="838200" y="3095625"/>
            <a:ext cx="9613392" cy="5715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2250" b="0" i="0" dirty="0">
                <a:solidFill>
                  <a:srgbClr val="FBF3E6"/>
                </a:solidFill>
                <a:latin typeface="Gotham Light"/>
                <a:ea typeface="Gotham Light"/>
                <a:cs typeface="Gotham Light"/>
              </a:rPr>
              <a:t>The iVeri SynXis integration enables secure booking payments through onboarding, with no hotel-side build.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F033DDB-13F9-4A0A-A131-4CA695FC403A}"/>
              </a:ext>
            </a:extLst>
          </p:cNvPr>
          <p:cNvSpPr>
            <a:spLocks noGrp="1"/>
          </p:cNvSpPr>
          <p:nvPr/>
        </p:nvSpPr>
        <p:spPr>
          <a:xfrm>
            <a:off x="838200" y="41148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EMAIL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A7AFC5E-A2B7-446A-9177-2C6A822AEDB3}"/>
              </a:ext>
            </a:extLst>
          </p:cNvPr>
          <p:cNvSpPr>
            <a:spLocks noGrp="1"/>
          </p:cNvSpPr>
          <p:nvPr/>
        </p:nvSpPr>
        <p:spPr>
          <a:xfrm>
            <a:off x="1885950" y="41148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sales@iveri.com</a:t>
            </a:r>
          </a:p>
        </p:txBody>
      </p:sp>
      <p:sp>
        <p:nvSpPr>
          <p:cNvPr id="12" name="Connector 11">
            <a:extLst>
              <a:ext uri="{FF2B5EF4-FFF2-40B4-BE49-F238E27FC236}">
                <a16:creationId xmlns:a16="http://schemas.microsoft.com/office/drawing/2014/main" id="{629909B5-BFFD-47C1-AF89-D0B2A9924D6C}"/>
              </a:ext>
            </a:extLst>
          </p:cNvPr>
          <p:cNvSpPr>
            <a:spLocks noGrp="1"/>
          </p:cNvSpPr>
          <p:nvPr/>
        </p:nvSpPr>
        <p:spPr>
          <a:xfrm>
            <a:off x="838200" y="44958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42449E1-2471-44AA-B637-EAF9392B159F}"/>
              </a:ext>
            </a:extLst>
          </p:cNvPr>
          <p:cNvSpPr>
            <a:spLocks noGrp="1"/>
          </p:cNvSpPr>
          <p:nvPr/>
        </p:nvSpPr>
        <p:spPr>
          <a:xfrm>
            <a:off x="838200" y="46101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PHONE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5DBD55F9-559F-4E23-9F16-F55336563F32}"/>
              </a:ext>
            </a:extLst>
          </p:cNvPr>
          <p:cNvSpPr>
            <a:spLocks noGrp="1"/>
          </p:cNvSpPr>
          <p:nvPr/>
        </p:nvSpPr>
        <p:spPr>
          <a:xfrm>
            <a:off x="1885950" y="46101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+27 11 269 4000</a:t>
            </a:r>
          </a:p>
        </p:txBody>
      </p:sp>
      <p:sp>
        <p:nvSpPr>
          <p:cNvPr id="15" name="Connector 14">
            <a:extLst>
              <a:ext uri="{FF2B5EF4-FFF2-40B4-BE49-F238E27FC236}">
                <a16:creationId xmlns:a16="http://schemas.microsoft.com/office/drawing/2014/main" id="{469EA179-52A5-471A-AC76-22F32C8FD9B9}"/>
              </a:ext>
            </a:extLst>
          </p:cNvPr>
          <p:cNvSpPr>
            <a:spLocks noGrp="1"/>
          </p:cNvSpPr>
          <p:nvPr/>
        </p:nvSpPr>
        <p:spPr>
          <a:xfrm>
            <a:off x="838200" y="49911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792E2B6F-F71E-484C-8F69-1B65702FC457}"/>
              </a:ext>
            </a:extLst>
          </p:cNvPr>
          <p:cNvSpPr>
            <a:spLocks noGrp="1"/>
          </p:cNvSpPr>
          <p:nvPr/>
        </p:nvSpPr>
        <p:spPr>
          <a:xfrm>
            <a:off x="838200" y="5105400"/>
            <a:ext cx="91440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131">
                <a:solidFill>
                  <a:srgbClr val="E8A81C"/>
                </a:solidFill>
                <a:latin typeface="Gotham"/>
                <a:ea typeface="Gotham"/>
                <a:cs typeface="Gotham"/>
              </a:rPr>
              <a:t>WEB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1B78E82-ED87-4B03-BABB-FFA939E1B27B}"/>
              </a:ext>
            </a:extLst>
          </p:cNvPr>
          <p:cNvSpPr>
            <a:spLocks noGrp="1"/>
          </p:cNvSpPr>
          <p:nvPr/>
        </p:nvSpPr>
        <p:spPr>
          <a:xfrm>
            <a:off x="1885950" y="5105400"/>
            <a:ext cx="4476750" cy="2476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1275" b="0" i="0">
                <a:solidFill>
                  <a:srgbClr val="FFFFFF"/>
                </a:solidFill>
                <a:latin typeface="Roboto"/>
                <a:ea typeface="Roboto"/>
                <a:cs typeface="Roboto"/>
              </a:rPr>
              <a:t>www.iveri.com</a:t>
            </a:r>
          </a:p>
        </p:txBody>
      </p:sp>
      <p:sp>
        <p:nvSpPr>
          <p:cNvPr id="18" name="Connector 17">
            <a:extLst>
              <a:ext uri="{FF2B5EF4-FFF2-40B4-BE49-F238E27FC236}">
                <a16:creationId xmlns:a16="http://schemas.microsoft.com/office/drawing/2014/main" id="{C0D5E9E6-9D59-4D50-98F3-FC844DF0D459}"/>
              </a:ext>
            </a:extLst>
          </p:cNvPr>
          <p:cNvSpPr>
            <a:spLocks noGrp="1"/>
          </p:cNvSpPr>
          <p:nvPr/>
        </p:nvSpPr>
        <p:spPr>
          <a:xfrm>
            <a:off x="838200" y="5486400"/>
            <a:ext cx="4762500" cy="0"/>
          </a:xfrm>
          <a:prstGeom prst="line">
            <a:avLst/>
          </a:prstGeom>
          <a:ln w="9525">
            <a:solidFill>
              <a:srgbClr val="FFFFFF">
                <a:alpha val="22000"/>
              </a:srgb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/>
          <a:lstStyle/>
          <a:p>
            <a:endParaRPr lang="en-ZA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154BC07-EF48-48EC-87C4-D8E9409BC0E1}"/>
              </a:ext>
            </a:extLst>
          </p:cNvPr>
          <p:cNvSpPr>
            <a:spLocks noGrp="1"/>
          </p:cNvSpPr>
          <p:nvPr/>
        </p:nvSpPr>
        <p:spPr>
          <a:xfrm>
            <a:off x="838200" y="6362700"/>
            <a:ext cx="5715000" cy="20955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sz="937" b="1" i="0" spc="93">
                <a:solidFill>
                  <a:srgbClr val="FFFFFF">
                    <a:alpha val="75000"/>
                  </a:srgbClr>
                </a:solidFill>
                <a:latin typeface="Gotham"/>
                <a:ea typeface="Gotham"/>
                <a:cs typeface="Gotham"/>
              </a:rPr>
              <a:t>iVeri  ·  payment technology</a:t>
            </a:r>
          </a:p>
        </p:txBody>
      </p:sp>
    </p:spTree>
    <p:extLst>
      <p:ext uri="{BB962C8B-B14F-4D97-AF65-F5344CB8AC3E}">
        <p14:creationId xmlns:p14="http://schemas.microsoft.com/office/powerpoint/2010/main" val="85418409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>
          <a:solidFill>
            <a:schemeClr val="phClr">
              <a:shade val="95000"/>
              <a:satMod val="105000"/>
            </a:schemeClr>
          </a:solidFill>
          <a:prstDash val="solid"/>
        </a:ln>
        <a:ln w="25400">
          <a:solidFill>
            <a:schemeClr val="phClr"/>
          </a:solidFill>
          <a:prstDash val="solid"/>
        </a:ln>
        <a:ln w="38100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aec69202-f343-4d69-99e9-f110f55a0e16" xsi:nil="true"/>
    <lcf76f155ced4ddcb4097134ff3c332f xmlns="6fd79a57-a136-4001-b63b-ebf2e0873090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7E5551752791846839733857D969282" ma:contentTypeVersion="12" ma:contentTypeDescription="Create a new document." ma:contentTypeScope="" ma:versionID="1a8879fd3849ec4a89c4804a65ce9991">
  <xsd:schema xmlns:xsd="http://www.w3.org/2001/XMLSchema" xmlns:xs="http://www.w3.org/2001/XMLSchema" xmlns:p="http://schemas.microsoft.com/office/2006/metadata/properties" xmlns:ns2="6fd79a57-a136-4001-b63b-ebf2e0873090" xmlns:ns3="aec69202-f343-4d69-99e9-f110f55a0e16" targetNamespace="http://schemas.microsoft.com/office/2006/metadata/properties" ma:root="true" ma:fieldsID="2204e73a83888030289a66b14e671ba9" ns2:_="" ns3:_="">
    <xsd:import namespace="6fd79a57-a136-4001-b63b-ebf2e0873090"/>
    <xsd:import namespace="aec69202-f343-4d69-99e9-f110f55a0e1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6fd79a57-a136-4001-b63b-ebf2e087309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Image Tags" ma:readOnly="false" ma:fieldId="{5cf76f15-5ced-4ddc-b409-7134ff3c332f}" ma:taxonomyMulti="true" ma:sspId="cfd3fa0f-915b-4857-8d47-4a506cafe8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aec69202-f343-4d69-99e9-f110f55a0e16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75b73be0-9df8-4164-bb2c-fbd67b497463}" ma:internalName="TaxCatchAll" ma:showField="CatchAllData" ma:web="aec69202-f343-4d69-99e9-f110f55a0e16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1A9D169F-5C0F-4AEC-85BA-6C79B8D7077B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82B609B-0B24-4FA0-8687-4B2D8045BD17}">
  <ds:schemaRefs>
    <ds:schemaRef ds:uri="http://schemas.microsoft.com/office/2006/metadata/properties"/>
    <ds:schemaRef ds:uri="http://schemas.microsoft.com/office/infopath/2007/PartnerControls"/>
    <ds:schemaRef ds:uri="aec69202-f343-4d69-99e9-f110f55a0e16"/>
    <ds:schemaRef ds:uri="6fd79a57-a136-4001-b63b-ebf2e0873090"/>
  </ds:schemaRefs>
</ds:datastoreItem>
</file>

<file path=customXml/itemProps3.xml><?xml version="1.0" encoding="utf-8"?>
<ds:datastoreItem xmlns:ds="http://schemas.openxmlformats.org/officeDocument/2006/customXml" ds:itemID="{60AD9359-E3A6-4A0E-B413-116A1A087A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6fd79a57-a136-4001-b63b-ebf2e0873090"/>
    <ds:schemaRef ds:uri="aec69202-f343-4d69-99e9-f110f55a0e16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669</Words>
  <Application>Microsoft Office PowerPoint</Application>
  <DocSecurity>0</DocSecurity>
  <PresentationFormat>Widescreen</PresentationFormat>
  <Paragraphs>121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8" baseType="lpstr">
      <vt:lpstr>Arial</vt:lpstr>
      <vt:lpstr>Calibri</vt:lpstr>
      <vt:lpstr>Gotham</vt:lpstr>
      <vt:lpstr>Gotham Black</vt:lpstr>
      <vt:lpstr>Gotham Light</vt:lpstr>
      <vt:lpstr>Gotham Thin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Presentation</dc:title>
  <dc:creator>Walnut Exporter</dc:creator>
  <cp:lastModifiedBy>Stephanie Rankin</cp:lastModifiedBy>
  <cp:revision>1</cp:revision>
  <dcterms:created xsi:type="dcterms:W3CDTF">2026-09-21T13:01:49Z</dcterms:created>
  <dcterms:modified xsi:type="dcterms:W3CDTF">2026-09-22T11:18:10Z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0x01010057E5551752791846839733857D969282</vt:lpwstr>
  </property>
  <property fmtid="{D5CDD505-2E9C-101B-9397-08002B2CF9AE}" pid="3" name="MediaServiceImageTags">
    <vt:lpwstr/>
  </property>
</Properties>
</file>